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04" r:id="rId3"/>
    <p:sldId id="299" r:id="rId4"/>
    <p:sldId id="307" r:id="rId5"/>
    <p:sldId id="308" r:id="rId6"/>
    <p:sldId id="309" r:id="rId7"/>
    <p:sldId id="270" r:id="rId8"/>
    <p:sldId id="271" r:id="rId9"/>
    <p:sldId id="264" r:id="rId10"/>
    <p:sldId id="306" r:id="rId11"/>
    <p:sldId id="276" r:id="rId12"/>
    <p:sldId id="302"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guide orient="horz" pos="2160"/>
        <p:guide pos="3840"/>
      </p:guideLst>
    </p:cSldViewPr>
  </p:slideViewPr>
  <p:notesTextViewPr>
    <p:cViewPr>
      <p:scale>
        <a:sx n="1" d="1"/>
        <a:sy n="1" d="1"/>
      </p:scale>
      <p:origin x="0" y="0"/>
    </p:cViewPr>
  </p:notesTextViewPr>
  <p:sorterViewPr>
    <p:cViewPr>
      <p:scale>
        <a:sx n="100" d="100"/>
        <a:sy n="100" d="100"/>
      </p:scale>
      <p:origin x="0" y="6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FC74A-07E7-47CC-A897-6E801A1A0A99}" type="datetimeFigureOut">
              <a:rPr lang="fr-FR" smtClean="0"/>
              <a:t>19/06/2018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7F8A0A-AC39-4665-94AF-BF4E1E49433D}" type="slidenum">
              <a:rPr lang="fr-FR" smtClean="0"/>
              <a:t>‹N°›</a:t>
            </a:fld>
            <a:endParaRPr lang="fr-FR"/>
          </a:p>
        </p:txBody>
      </p:sp>
    </p:spTree>
    <p:extLst>
      <p:ext uri="{BB962C8B-B14F-4D97-AF65-F5344CB8AC3E}">
        <p14:creationId xmlns:p14="http://schemas.microsoft.com/office/powerpoint/2010/main" val="3609043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27F8A0A-AC39-4665-94AF-BF4E1E49433D}" type="slidenum">
              <a:rPr lang="fr-FR" smtClean="0"/>
              <a:t>1</a:t>
            </a:fld>
            <a:endParaRPr lang="fr-FR"/>
          </a:p>
        </p:txBody>
      </p:sp>
    </p:spTree>
    <p:extLst>
      <p:ext uri="{BB962C8B-B14F-4D97-AF65-F5344CB8AC3E}">
        <p14:creationId xmlns:p14="http://schemas.microsoft.com/office/powerpoint/2010/main" val="4190522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2728171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3529855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6ABF9C-EB61-4C03-8FAA-F5A8BFF2B9D3}" type="slidenum">
              <a:rPr lang="fr-FR" smtClean="0"/>
              <a:pPr/>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7034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3349525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6ABF9C-EB61-4C03-8FAA-F5A8BFF2B9D3}" type="slidenum">
              <a:rPr lang="fr-FR" smtClean="0"/>
              <a:pPr/>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0776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3853645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3616596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313810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1935525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4225311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146674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2467200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2538892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120772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240719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20E1CB5-401B-4178-9C90-D77ADDB5BBC6}" type="datetimeFigureOut">
              <a:rPr lang="fr-FR" smtClean="0"/>
              <a:pPr/>
              <a:t>19/06/2018</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6ABF9C-EB61-4C03-8FAA-F5A8BFF2B9D3}" type="slidenum">
              <a:rPr lang="fr-FR" smtClean="0"/>
              <a:pPr/>
              <a:t>‹N°›</a:t>
            </a:fld>
            <a:endParaRPr lang="fr-FR"/>
          </a:p>
        </p:txBody>
      </p:sp>
    </p:spTree>
    <p:extLst>
      <p:ext uri="{BB962C8B-B14F-4D97-AF65-F5344CB8AC3E}">
        <p14:creationId xmlns:p14="http://schemas.microsoft.com/office/powerpoint/2010/main" val="3037142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20E1CB5-401B-4178-9C90-D77ADDB5BBC6}" type="datetimeFigureOut">
              <a:rPr lang="fr-FR" smtClean="0"/>
              <a:pPr/>
              <a:t>19/06/2018</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46ABF9C-EB61-4C03-8FAA-F5A8BFF2B9D3}" type="slidenum">
              <a:rPr lang="fr-FR" smtClean="0"/>
              <a:pPr/>
              <a:t>‹N°›</a:t>
            </a:fld>
            <a:endParaRPr lang="fr-FR"/>
          </a:p>
        </p:txBody>
      </p:sp>
    </p:spTree>
    <p:extLst>
      <p:ext uri="{BB962C8B-B14F-4D97-AF65-F5344CB8AC3E}">
        <p14:creationId xmlns:p14="http://schemas.microsoft.com/office/powerpoint/2010/main" val="2714137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3964" y="3360059"/>
            <a:ext cx="10422420" cy="279806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r-FR" sz="3600" dirty="0" smtClean="0"/>
              <a:t>PRESENTATION DU Dr ESSIMI NGONO  </a:t>
            </a:r>
            <a:r>
              <a:rPr lang="fr-FR" sz="3600" dirty="0"/>
              <a:t>P</a:t>
            </a:r>
            <a:r>
              <a:rPr lang="fr-FR" sz="3600" dirty="0" smtClean="0"/>
              <a:t>aul</a:t>
            </a:r>
            <a:br>
              <a:rPr lang="fr-FR" sz="3600" dirty="0" smtClean="0"/>
            </a:br>
            <a:r>
              <a:rPr lang="fr-FR" sz="3600" dirty="0" smtClean="0"/>
              <a:t>COMMISSAIRE AUX COMPTES</a:t>
            </a:r>
            <a:br>
              <a:rPr lang="fr-FR" sz="3600" dirty="0" smtClean="0"/>
            </a:br>
            <a:r>
              <a:rPr lang="fr-FR" sz="3600" dirty="0" smtClean="0"/>
              <a:t>YAOUNDE le 26 JUIN 2018</a:t>
            </a:r>
            <a:br>
              <a:rPr lang="fr-FR" sz="3600" dirty="0" smtClean="0"/>
            </a:br>
            <a:r>
              <a:rPr lang="fr-FR" sz="3600" dirty="0" smtClean="0"/>
              <a:t>                                                                                    </a:t>
            </a:r>
            <a:endParaRPr lang="fr-FR" sz="3600" dirty="0"/>
          </a:p>
        </p:txBody>
      </p:sp>
      <p:sp>
        <p:nvSpPr>
          <p:cNvPr id="6" name="ZoneTexte 5"/>
          <p:cNvSpPr txBox="1"/>
          <p:nvPr/>
        </p:nvSpPr>
        <p:spPr>
          <a:xfrm>
            <a:off x="914400" y="786384"/>
            <a:ext cx="11277600" cy="1938992"/>
          </a:xfrm>
          <a:prstGeom prst="rect">
            <a:avLst/>
          </a:prstGeom>
          <a:noFill/>
        </p:spPr>
        <p:txBody>
          <a:bodyPr wrap="square" rtlCol="0">
            <a:spAutoFit/>
          </a:bodyPr>
          <a:lstStyle/>
          <a:p>
            <a:pPr algn="ctr"/>
            <a:r>
              <a:rPr lang="fr-FR" sz="4000" b="1" dirty="0" smtClean="0"/>
              <a:t>REGLEMENT COBAC EMF R-2017/04  SUR LE GOUVERNEMENT D’ENTREPRISE (GE) DES ETABLISSEMENTS DE MICROFINANCE </a:t>
            </a:r>
            <a:endParaRPr lang="fr-FR" sz="4000" b="1" dirty="0"/>
          </a:p>
        </p:txBody>
      </p:sp>
    </p:spTree>
    <p:extLst>
      <p:ext uri="{BB962C8B-B14F-4D97-AF65-F5344CB8AC3E}">
        <p14:creationId xmlns:p14="http://schemas.microsoft.com/office/powerpoint/2010/main" val="1127035830"/>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4"/>
          <p:cNvGraphicFramePr>
            <a:graphicFrameLocks/>
          </p:cNvGraphicFramePr>
          <p:nvPr>
            <p:extLst>
              <p:ext uri="{D42A27DB-BD31-4B8C-83A1-F6EECF244321}">
                <p14:modId xmlns:p14="http://schemas.microsoft.com/office/powerpoint/2010/main" val="604081936"/>
              </p:ext>
            </p:extLst>
          </p:nvPr>
        </p:nvGraphicFramePr>
        <p:xfrm>
          <a:off x="445413" y="17743"/>
          <a:ext cx="11100593" cy="640080"/>
        </p:xfrm>
        <a:graphic>
          <a:graphicData uri="http://schemas.openxmlformats.org/drawingml/2006/table">
            <a:tbl>
              <a:tblPr firstRow="1" bandRow="1">
                <a:tableStyleId>{5C22544A-7EE6-4342-B048-85BDC9FD1C3A}</a:tableStyleId>
              </a:tblPr>
              <a:tblGrid>
                <a:gridCol w="1497217"/>
                <a:gridCol w="1442015"/>
                <a:gridCol w="2292824"/>
                <a:gridCol w="1842447"/>
                <a:gridCol w="1883391"/>
                <a:gridCol w="2142699"/>
              </a:tblGrid>
              <a:tr h="370840">
                <a:tc>
                  <a:txBody>
                    <a:bodyPr/>
                    <a:lstStyle/>
                    <a:p>
                      <a:pPr algn="ctr"/>
                      <a:r>
                        <a:rPr lang="fr-FR" dirty="0" smtClean="0">
                          <a:solidFill>
                            <a:schemeClr val="bg1"/>
                          </a:solidFill>
                        </a:rPr>
                        <a:t>INTERET</a:t>
                      </a:r>
                      <a:r>
                        <a:rPr lang="fr-FR" baseline="0" dirty="0" smtClean="0">
                          <a:solidFill>
                            <a:schemeClr val="bg1"/>
                          </a:solidFill>
                        </a:rPr>
                        <a:t> DU GE</a:t>
                      </a:r>
                      <a:r>
                        <a:rPr lang="fr-FR" dirty="0" smtClean="0">
                          <a:solidFill>
                            <a:schemeClr val="bg1"/>
                          </a:solidFill>
                        </a:rPr>
                        <a:t> </a:t>
                      </a:r>
                      <a:endParaRPr lang="fr-FR" dirty="0">
                        <a:solidFill>
                          <a:schemeClr val="bg1"/>
                        </a:solidFill>
                      </a:endParaRPr>
                    </a:p>
                  </a:txBody>
                  <a:tcPr>
                    <a:solidFill>
                      <a:schemeClr val="accent1"/>
                    </a:solidFill>
                  </a:tcPr>
                </a:tc>
                <a:tc>
                  <a:txBody>
                    <a:bodyPr/>
                    <a:lstStyle/>
                    <a:p>
                      <a:pPr algn="ctr"/>
                      <a:r>
                        <a:rPr lang="fr-FR" dirty="0" smtClean="0"/>
                        <a:t>PRINCIPES</a:t>
                      </a:r>
                      <a:r>
                        <a:rPr lang="fr-FR" baseline="0" dirty="0" smtClean="0"/>
                        <a:t> DU GE</a:t>
                      </a:r>
                      <a:endParaRPr lang="fr-FR" dirty="0"/>
                    </a:p>
                  </a:txBody>
                  <a:tcPr/>
                </a:tc>
                <a:tc>
                  <a:txBody>
                    <a:bodyPr/>
                    <a:lstStyle/>
                    <a:p>
                      <a:pPr algn="ctr"/>
                      <a:r>
                        <a:rPr lang="fr-FR" dirty="0" smtClean="0"/>
                        <a:t>ADMINISTRATEURS</a:t>
                      </a:r>
                      <a:endParaRPr lang="fr-FR" dirty="0"/>
                    </a:p>
                  </a:txBody>
                  <a:tcPr/>
                </a:tc>
                <a:tc>
                  <a:txBody>
                    <a:bodyPr/>
                    <a:lstStyle/>
                    <a:p>
                      <a:pPr algn="ctr"/>
                      <a:r>
                        <a:rPr lang="fr-FR" dirty="0" smtClean="0">
                          <a:solidFill>
                            <a:schemeClr val="bg1"/>
                          </a:solidFill>
                        </a:rPr>
                        <a:t>COMITES</a:t>
                      </a:r>
                      <a:r>
                        <a:rPr lang="fr-FR" baseline="0" dirty="0" smtClean="0">
                          <a:solidFill>
                            <a:schemeClr val="bg1"/>
                          </a:solidFill>
                        </a:rPr>
                        <a:t> SPECIALISES</a:t>
                      </a:r>
                      <a:endParaRPr lang="fr-FR" dirty="0">
                        <a:solidFill>
                          <a:schemeClr val="bg1"/>
                        </a:solidFill>
                      </a:endParaRPr>
                    </a:p>
                  </a:txBody>
                  <a:tcPr>
                    <a:solidFill>
                      <a:schemeClr val="accent2">
                        <a:lumMod val="75000"/>
                      </a:schemeClr>
                    </a:solidFill>
                  </a:tcPr>
                </a:tc>
                <a:tc>
                  <a:txBody>
                    <a:bodyPr/>
                    <a:lstStyle/>
                    <a:p>
                      <a:pPr algn="ctr"/>
                      <a:r>
                        <a:rPr lang="fr-FR" baseline="0" dirty="0" smtClean="0">
                          <a:solidFill>
                            <a:schemeClr val="tx1"/>
                          </a:solidFill>
                        </a:rPr>
                        <a:t>INFORMATION ACTIONNAIRES </a:t>
                      </a:r>
                      <a:endParaRPr lang="fr-FR" dirty="0">
                        <a:solidFill>
                          <a:schemeClr val="tx1"/>
                        </a:solidFill>
                      </a:endParaRPr>
                    </a:p>
                  </a:txBody>
                  <a:tcPr>
                    <a:solidFill>
                      <a:schemeClr val="bg1"/>
                    </a:solidFill>
                  </a:tcPr>
                </a:tc>
                <a:tc>
                  <a:txBody>
                    <a:bodyPr/>
                    <a:lstStyle/>
                    <a:p>
                      <a:pPr algn="ctr"/>
                      <a:r>
                        <a:rPr lang="fr-FR" dirty="0" smtClean="0"/>
                        <a:t>INTERETS</a:t>
                      </a:r>
                      <a:r>
                        <a:rPr lang="fr-FR" baseline="0" dirty="0" smtClean="0"/>
                        <a:t> DU PERSONNEL</a:t>
                      </a:r>
                      <a:endParaRPr lang="fr-FR" dirty="0"/>
                    </a:p>
                  </a:txBody>
                  <a:tcPr/>
                </a:tc>
              </a:tr>
            </a:tbl>
          </a:graphicData>
        </a:graphic>
      </p:graphicFrame>
      <p:sp>
        <p:nvSpPr>
          <p:cNvPr id="2" name="Espace réservé du contenu 1"/>
          <p:cNvSpPr>
            <a:spLocks noGrp="1"/>
          </p:cNvSpPr>
          <p:nvPr>
            <p:ph idx="1"/>
          </p:nvPr>
        </p:nvSpPr>
        <p:spPr>
          <a:xfrm>
            <a:off x="1415504" y="932597"/>
            <a:ext cx="8915400" cy="3777622"/>
          </a:xfrm>
        </p:spPr>
        <p:txBody>
          <a:bodyPr/>
          <a:lstStyle/>
          <a:p>
            <a:endParaRPr lang="fr-FR" dirty="0" smtClean="0"/>
          </a:p>
          <a:p>
            <a:endParaRPr lang="fr-FR" dirty="0"/>
          </a:p>
        </p:txBody>
      </p:sp>
      <p:sp>
        <p:nvSpPr>
          <p:cNvPr id="3" name="Rectangle 2"/>
          <p:cNvSpPr/>
          <p:nvPr/>
        </p:nvSpPr>
        <p:spPr>
          <a:xfrm>
            <a:off x="409433" y="750627"/>
            <a:ext cx="11782567" cy="6555641"/>
          </a:xfrm>
          <a:prstGeom prst="rect">
            <a:avLst/>
          </a:prstGeom>
        </p:spPr>
        <p:txBody>
          <a:bodyPr wrap="square">
            <a:spAutoFit/>
          </a:bodyPr>
          <a:lstStyle/>
          <a:p>
            <a:pPr algn="just"/>
            <a:r>
              <a:rPr lang="fr-FR" sz="2800" b="1" dirty="0"/>
              <a:t> </a:t>
            </a:r>
            <a:r>
              <a:rPr lang="fr-FR" sz="2800" b="1" dirty="0" smtClean="0">
                <a:solidFill>
                  <a:srgbClr val="FF0000"/>
                </a:solidFill>
              </a:rPr>
              <a:t>L’affectio societatis entre les </a:t>
            </a:r>
            <a:r>
              <a:rPr lang="fr-FR" sz="2800" b="1" dirty="0">
                <a:solidFill>
                  <a:srgbClr val="FF0000"/>
                </a:solidFill>
              </a:rPr>
              <a:t>actionnaires </a:t>
            </a:r>
            <a:r>
              <a:rPr lang="fr-FR" sz="2800" dirty="0" smtClean="0"/>
              <a:t>oblige </a:t>
            </a:r>
            <a:r>
              <a:rPr lang="fr-FR" sz="2800" dirty="0"/>
              <a:t>l</a:t>
            </a:r>
            <a:r>
              <a:rPr lang="fr-FR" sz="2800" dirty="0" smtClean="0"/>
              <a:t>e </a:t>
            </a:r>
            <a:r>
              <a:rPr lang="fr-FR" sz="2800" dirty="0" smtClean="0"/>
              <a:t>GE</a:t>
            </a:r>
            <a:r>
              <a:rPr lang="fr-FR" sz="2800" dirty="0" smtClean="0"/>
              <a:t> </a:t>
            </a:r>
            <a:r>
              <a:rPr lang="fr-FR" sz="2800" dirty="0"/>
              <a:t>à</a:t>
            </a:r>
            <a:r>
              <a:rPr lang="fr-FR" sz="2800" dirty="0" smtClean="0"/>
              <a:t> </a:t>
            </a:r>
            <a:r>
              <a:rPr lang="fr-FR" sz="2800" dirty="0"/>
              <a:t>assurer un traitement équitable de tous les actionnaires, y compris les actionnaires minoritaires et étrangers. Tout actionnaire </a:t>
            </a:r>
            <a:r>
              <a:rPr lang="fr-FR" sz="2800" dirty="0" smtClean="0"/>
              <a:t>doit être informé sur (articles 49,50, 51, 52,53):</a:t>
            </a:r>
          </a:p>
          <a:p>
            <a:pPr marL="342900" indent="-342900" algn="just">
              <a:buFontTx/>
              <a:buChar char="-"/>
            </a:pPr>
            <a:r>
              <a:rPr lang="fr-FR" sz="2800" dirty="0" smtClean="0"/>
              <a:t>Les comptes sociaux de l’établissement</a:t>
            </a:r>
          </a:p>
          <a:p>
            <a:pPr marL="342900" indent="-342900" algn="just">
              <a:buFontTx/>
              <a:buChar char="-"/>
            </a:pPr>
            <a:r>
              <a:rPr lang="fr-FR" sz="2800" dirty="0" smtClean="0"/>
              <a:t>Les rémunérations perçues par les dirigeants sociaux, les administrateurs</a:t>
            </a:r>
          </a:p>
          <a:p>
            <a:pPr marL="342900" indent="-342900" algn="just">
              <a:buFontTx/>
              <a:buChar char="-"/>
            </a:pPr>
            <a:r>
              <a:rPr lang="fr-FR" sz="2800" dirty="0" smtClean="0"/>
              <a:t>Les 10 plus grandes  rémunérations (article 525 OHADA AUSCGIE)</a:t>
            </a:r>
          </a:p>
          <a:p>
            <a:pPr marL="342900" indent="-342900" algn="just">
              <a:buFontTx/>
              <a:buChar char="-"/>
            </a:pPr>
            <a:r>
              <a:rPr lang="fr-FR" sz="2800" dirty="0" smtClean="0"/>
              <a:t>Les conventions dites règlementées (notamment les crédits accordés) ou interdites </a:t>
            </a:r>
            <a:r>
              <a:rPr lang="fr-FR" sz="2800" dirty="0"/>
              <a:t>signées entre l’entreprise et les dirigeants ou les administrateurs.</a:t>
            </a:r>
          </a:p>
          <a:p>
            <a:pPr algn="just"/>
            <a:r>
              <a:rPr lang="fr-FR" sz="2800" b="1" dirty="0" smtClean="0">
                <a:solidFill>
                  <a:srgbClr val="FF0000"/>
                </a:solidFill>
              </a:rPr>
              <a:t>La </a:t>
            </a:r>
            <a:r>
              <a:rPr lang="fr-FR" sz="2800" b="1" dirty="0">
                <a:solidFill>
                  <a:srgbClr val="FF0000"/>
                </a:solidFill>
              </a:rPr>
              <a:t>protection des droits des </a:t>
            </a:r>
            <a:r>
              <a:rPr lang="fr-FR" sz="2800" b="1" dirty="0" smtClean="0">
                <a:solidFill>
                  <a:srgbClr val="FF0000"/>
                </a:solidFill>
              </a:rPr>
              <a:t>actionnaires </a:t>
            </a:r>
            <a:r>
              <a:rPr lang="fr-FR" sz="2800" b="1" dirty="0" smtClean="0">
                <a:solidFill>
                  <a:srgbClr val="FF0000"/>
                </a:solidFill>
              </a:rPr>
              <a:t>oblige </a:t>
            </a:r>
            <a:r>
              <a:rPr lang="fr-FR" sz="2800" b="1" dirty="0" smtClean="0">
                <a:solidFill>
                  <a:srgbClr val="FF0000"/>
                </a:solidFill>
              </a:rPr>
              <a:t>le GE à</a:t>
            </a:r>
            <a:r>
              <a:rPr lang="fr-FR" sz="2800" dirty="0" smtClean="0">
                <a:solidFill>
                  <a:srgbClr val="FF0000"/>
                </a:solidFill>
              </a:rPr>
              <a:t> </a:t>
            </a:r>
            <a:r>
              <a:rPr lang="fr-FR" sz="2800" dirty="0" smtClean="0"/>
              <a:t>respecter </a:t>
            </a:r>
            <a:r>
              <a:rPr lang="fr-FR" sz="2800" dirty="0"/>
              <a:t>l</a:t>
            </a:r>
            <a:r>
              <a:rPr lang="fr-FR" sz="2800" dirty="0" smtClean="0"/>
              <a:t>es </a:t>
            </a:r>
            <a:r>
              <a:rPr lang="fr-FR" sz="2800" dirty="0"/>
              <a:t>droits </a:t>
            </a:r>
            <a:r>
              <a:rPr lang="fr-FR" sz="2800" dirty="0" smtClean="0"/>
              <a:t>élémentaires: à l’information, à </a:t>
            </a:r>
            <a:r>
              <a:rPr lang="fr-FR" sz="2800" dirty="0"/>
              <a:t>la participation aux assemblées générales</a:t>
            </a:r>
            <a:r>
              <a:rPr lang="fr-FR" sz="2800" dirty="0" smtClean="0"/>
              <a:t>, </a:t>
            </a:r>
            <a:r>
              <a:rPr lang="fr-FR" sz="2800" dirty="0"/>
              <a:t>à la </a:t>
            </a:r>
            <a:r>
              <a:rPr lang="fr-FR" sz="2800" dirty="0" smtClean="0"/>
              <a:t>parole, à </a:t>
            </a:r>
            <a:r>
              <a:rPr lang="fr-FR" sz="2800" dirty="0"/>
              <a:t>la consultation des états </a:t>
            </a:r>
            <a:r>
              <a:rPr lang="fr-FR" sz="2800" dirty="0" smtClean="0"/>
              <a:t>financiers, au vote, au </a:t>
            </a:r>
            <a:r>
              <a:rPr lang="fr-FR" sz="2800" dirty="0"/>
              <a:t>partage des bénéfices.</a:t>
            </a:r>
          </a:p>
        </p:txBody>
      </p:sp>
    </p:spTree>
    <p:extLst>
      <p:ext uri="{BB962C8B-B14F-4D97-AF65-F5344CB8AC3E}">
        <p14:creationId xmlns:p14="http://schemas.microsoft.com/office/powerpoint/2010/main" val="2822355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4"/>
          <p:cNvGraphicFramePr>
            <a:graphicFrameLocks/>
          </p:cNvGraphicFramePr>
          <p:nvPr>
            <p:extLst>
              <p:ext uri="{D42A27DB-BD31-4B8C-83A1-F6EECF244321}">
                <p14:modId xmlns:p14="http://schemas.microsoft.com/office/powerpoint/2010/main" val="3752330388"/>
              </p:ext>
            </p:extLst>
          </p:nvPr>
        </p:nvGraphicFramePr>
        <p:xfrm>
          <a:off x="445413" y="17743"/>
          <a:ext cx="11100593" cy="640080"/>
        </p:xfrm>
        <a:graphic>
          <a:graphicData uri="http://schemas.openxmlformats.org/drawingml/2006/table">
            <a:tbl>
              <a:tblPr firstRow="1" bandRow="1">
                <a:tableStyleId>{5C22544A-7EE6-4342-B048-85BDC9FD1C3A}</a:tableStyleId>
              </a:tblPr>
              <a:tblGrid>
                <a:gridCol w="1497217"/>
                <a:gridCol w="1510254"/>
                <a:gridCol w="2224585"/>
                <a:gridCol w="1637731"/>
                <a:gridCol w="2047164"/>
                <a:gridCol w="2183642"/>
              </a:tblGrid>
              <a:tr h="370840">
                <a:tc>
                  <a:txBody>
                    <a:bodyPr/>
                    <a:lstStyle/>
                    <a:p>
                      <a:pPr algn="ctr"/>
                      <a:r>
                        <a:rPr lang="fr-FR" dirty="0" smtClean="0">
                          <a:solidFill>
                            <a:schemeClr val="bg1"/>
                          </a:solidFill>
                        </a:rPr>
                        <a:t>INTERET</a:t>
                      </a:r>
                      <a:r>
                        <a:rPr lang="fr-FR" baseline="0" dirty="0" smtClean="0">
                          <a:solidFill>
                            <a:schemeClr val="bg1"/>
                          </a:solidFill>
                        </a:rPr>
                        <a:t> DU GE</a:t>
                      </a:r>
                      <a:endParaRPr lang="fr-FR" dirty="0">
                        <a:solidFill>
                          <a:schemeClr val="bg1"/>
                        </a:solidFill>
                      </a:endParaRPr>
                    </a:p>
                  </a:txBody>
                  <a:tcPr>
                    <a:solidFill>
                      <a:schemeClr val="accent1"/>
                    </a:solidFill>
                  </a:tcPr>
                </a:tc>
                <a:tc>
                  <a:txBody>
                    <a:bodyPr/>
                    <a:lstStyle/>
                    <a:p>
                      <a:pPr algn="ctr"/>
                      <a:r>
                        <a:rPr lang="fr-FR" dirty="0" smtClean="0"/>
                        <a:t>PRINCIPES</a:t>
                      </a:r>
                      <a:r>
                        <a:rPr lang="fr-FR" baseline="0" dirty="0" smtClean="0"/>
                        <a:t> DU GE</a:t>
                      </a:r>
                      <a:endParaRPr lang="fr-FR" dirty="0"/>
                    </a:p>
                  </a:txBody>
                  <a:tcPr/>
                </a:tc>
                <a:tc>
                  <a:txBody>
                    <a:bodyPr/>
                    <a:lstStyle/>
                    <a:p>
                      <a:pPr algn="ctr"/>
                      <a:r>
                        <a:rPr lang="fr-FR" dirty="0" smtClean="0"/>
                        <a:t>ADMINISTRATEURS</a:t>
                      </a:r>
                      <a:endParaRPr lang="fr-FR" dirty="0"/>
                    </a:p>
                  </a:txBody>
                  <a:tcPr/>
                </a:tc>
                <a:tc>
                  <a:txBody>
                    <a:bodyPr/>
                    <a:lstStyle/>
                    <a:p>
                      <a:pPr algn="ctr"/>
                      <a:r>
                        <a:rPr lang="fr-FR" dirty="0" smtClean="0"/>
                        <a:t>COMITES</a:t>
                      </a:r>
                      <a:r>
                        <a:rPr lang="fr-FR" baseline="0" dirty="0" smtClean="0"/>
                        <a:t> SPECIALISES</a:t>
                      </a:r>
                      <a:endParaRPr lang="fr-FR" dirty="0"/>
                    </a:p>
                  </a:txBody>
                  <a:tcPr/>
                </a:tc>
                <a:tc>
                  <a:txBody>
                    <a:bodyPr/>
                    <a:lstStyle/>
                    <a:p>
                      <a:pPr algn="ctr"/>
                      <a:r>
                        <a:rPr lang="fr-FR" dirty="0" smtClean="0">
                          <a:solidFill>
                            <a:schemeClr val="bg1"/>
                          </a:solidFill>
                        </a:rPr>
                        <a:t>INFORMATION</a:t>
                      </a:r>
                      <a:r>
                        <a:rPr lang="fr-FR" baseline="0" dirty="0" smtClean="0">
                          <a:solidFill>
                            <a:schemeClr val="bg1"/>
                          </a:solidFill>
                        </a:rPr>
                        <a:t> ACTIONNAIRES</a:t>
                      </a:r>
                      <a:endParaRPr lang="fr-FR" dirty="0">
                        <a:solidFill>
                          <a:schemeClr val="bg1"/>
                        </a:solidFill>
                      </a:endParaRPr>
                    </a:p>
                  </a:txBody>
                  <a:tcPr>
                    <a:solidFill>
                      <a:schemeClr val="accent1"/>
                    </a:solidFill>
                  </a:tcPr>
                </a:tc>
                <a:tc>
                  <a:txBody>
                    <a:bodyPr/>
                    <a:lstStyle/>
                    <a:p>
                      <a:pPr algn="ctr"/>
                      <a:r>
                        <a:rPr lang="fr-FR" dirty="0" smtClean="0">
                          <a:solidFill>
                            <a:schemeClr val="tx1"/>
                          </a:solidFill>
                        </a:rPr>
                        <a:t>INTERETS</a:t>
                      </a:r>
                      <a:r>
                        <a:rPr lang="fr-FR" baseline="0" dirty="0" smtClean="0">
                          <a:solidFill>
                            <a:schemeClr val="tx1"/>
                          </a:solidFill>
                        </a:rPr>
                        <a:t> DU PERSONNEL</a:t>
                      </a:r>
                      <a:endParaRPr lang="fr-FR" dirty="0">
                        <a:solidFill>
                          <a:schemeClr val="tx1"/>
                        </a:solidFill>
                      </a:endParaRPr>
                    </a:p>
                  </a:txBody>
                  <a:tcPr>
                    <a:solidFill>
                      <a:schemeClr val="bg1"/>
                    </a:solidFill>
                  </a:tcPr>
                </a:tc>
              </a:tr>
            </a:tbl>
          </a:graphicData>
        </a:graphic>
      </p:graphicFrame>
      <p:sp>
        <p:nvSpPr>
          <p:cNvPr id="2" name="Espace réservé du contenu 1"/>
          <p:cNvSpPr>
            <a:spLocks noGrp="1"/>
          </p:cNvSpPr>
          <p:nvPr>
            <p:ph idx="1"/>
          </p:nvPr>
        </p:nvSpPr>
        <p:spPr>
          <a:xfrm>
            <a:off x="245660" y="816864"/>
            <a:ext cx="11946339" cy="7317202"/>
          </a:xfrm>
        </p:spPr>
        <p:txBody>
          <a:bodyPr>
            <a:noAutofit/>
          </a:bodyPr>
          <a:lstStyle/>
          <a:p>
            <a:pPr marL="0" indent="0" algn="just">
              <a:buNone/>
            </a:pPr>
            <a:r>
              <a:rPr lang="fr-FR" sz="2800" dirty="0" smtClean="0">
                <a:solidFill>
                  <a:srgbClr val="FF0000"/>
                </a:solidFill>
              </a:rPr>
              <a:t>GE et INTERETS DU PERSONNEL (articles 58 </a:t>
            </a:r>
            <a:r>
              <a:rPr lang="fr-FR" sz="2800" dirty="0" smtClean="0">
                <a:solidFill>
                  <a:srgbClr val="FF0000"/>
                </a:solidFill>
              </a:rPr>
              <a:t>à 61</a:t>
            </a:r>
            <a:r>
              <a:rPr lang="fr-FR" sz="2800" dirty="0" smtClean="0">
                <a:solidFill>
                  <a:srgbClr val="FF0000"/>
                </a:solidFill>
              </a:rPr>
              <a:t>)</a:t>
            </a:r>
          </a:p>
          <a:p>
            <a:pPr marL="0" indent="0" algn="just">
              <a:buNone/>
            </a:pPr>
            <a:r>
              <a:rPr lang="fr-FR" sz="2800" dirty="0" smtClean="0"/>
              <a:t>Un bon GE  doit s’assurer que la direction générale a instauré une franche, transparente et régulière communication avec le personnel car en réalité le personnel constitue le principal levier de la production. Sa productivité dépend alors de l’attention que lui accorde le GE.</a:t>
            </a:r>
          </a:p>
          <a:p>
            <a:pPr marL="0" indent="0" algn="just">
              <a:buNone/>
            </a:pPr>
            <a:r>
              <a:rPr lang="fr-FR" sz="2800" dirty="0" smtClean="0"/>
              <a:t>En plus le personnel étant le véhicule du risque opérationnel, au-delà de la rédaction des codes éthiques et des mécanismes d’alerte des fraudes au CA qu’il </a:t>
            </a:r>
            <a:r>
              <a:rPr lang="fr-FR" sz="2800" dirty="0" smtClean="0"/>
              <a:t>peut constituer, </a:t>
            </a:r>
            <a:r>
              <a:rPr lang="fr-FR" sz="2800" dirty="0" smtClean="0"/>
              <a:t>doit  faire l’objet d’une réflexion permanente du comité spécialisé d’audit et des risques.</a:t>
            </a:r>
          </a:p>
          <a:p>
            <a:pPr marL="0" indent="0" algn="just">
              <a:buNone/>
            </a:pPr>
            <a:r>
              <a:rPr lang="fr-FR" sz="2800" dirty="0" smtClean="0"/>
              <a:t>La rémunération du personnel et ses conditions de travail doivent être motivantes et en adéquation avec les performances financières de l’établissement </a:t>
            </a:r>
            <a:endParaRPr lang="fr-F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1701385" y="4314421"/>
            <a:ext cx="10490615" cy="23202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ormAutofit fontScale="97500"/>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a:r>
              <a:rPr lang="fr-FR" dirty="0" smtClean="0"/>
              <a:t>PRESENTATION DU Dr ESSIMI NGONO  Paul</a:t>
            </a:r>
            <a:endParaRPr lang="fr-FR" dirty="0"/>
          </a:p>
          <a:p>
            <a:pPr algn="ctr"/>
            <a:r>
              <a:rPr lang="fr-FR" dirty="0" smtClean="0"/>
              <a:t>COMMISSAIRE AUX COMPTES</a:t>
            </a:r>
            <a:br>
              <a:rPr lang="fr-FR" dirty="0" smtClean="0"/>
            </a:br>
            <a:r>
              <a:rPr lang="fr-FR" dirty="0" smtClean="0"/>
              <a:t>YAOUNDE le 26 JUIN 2018</a:t>
            </a:r>
            <a:br>
              <a:rPr lang="fr-FR" dirty="0" smtClean="0"/>
            </a:br>
            <a:endParaRPr lang="fr-FR" dirty="0"/>
          </a:p>
        </p:txBody>
      </p:sp>
      <p:sp>
        <p:nvSpPr>
          <p:cNvPr id="3" name="ZoneTexte 2"/>
          <p:cNvSpPr txBox="1"/>
          <p:nvPr/>
        </p:nvSpPr>
        <p:spPr>
          <a:xfrm>
            <a:off x="914400" y="137880"/>
            <a:ext cx="11277600" cy="2554545"/>
          </a:xfrm>
          <a:prstGeom prst="rect">
            <a:avLst/>
          </a:prstGeom>
          <a:noFill/>
        </p:spPr>
        <p:txBody>
          <a:bodyPr wrap="square" rtlCol="0">
            <a:spAutoFit/>
          </a:bodyPr>
          <a:lstStyle/>
          <a:p>
            <a:pPr algn="just"/>
            <a:r>
              <a:rPr lang="fr-FR" sz="4000" b="1" dirty="0" smtClean="0"/>
              <a:t>GOUVERNANCE D’ENTREPRISE OU FACTEUR DETERMINANT DE LA PERENNITE DES ETABLISSEMENTS DE MICROFINANCE EN ZONE CEMAC </a:t>
            </a:r>
            <a:endParaRPr lang="fr-FR" sz="4000" b="1" dirty="0"/>
          </a:p>
        </p:txBody>
      </p:sp>
      <p:sp>
        <p:nvSpPr>
          <p:cNvPr id="4" name="ZoneTexte 3"/>
          <p:cNvSpPr txBox="1"/>
          <p:nvPr/>
        </p:nvSpPr>
        <p:spPr>
          <a:xfrm>
            <a:off x="3155324" y="2897746"/>
            <a:ext cx="8525814" cy="1323439"/>
          </a:xfrm>
          <a:prstGeom prst="rect">
            <a:avLst/>
          </a:prstGeom>
          <a:noFill/>
        </p:spPr>
        <p:txBody>
          <a:bodyPr wrap="square" rtlCol="0">
            <a:spAutoFit/>
          </a:bodyPr>
          <a:lstStyle/>
          <a:p>
            <a:pPr algn="ctr"/>
            <a:r>
              <a:rPr lang="fr-FR" sz="4000" b="1" dirty="0" smtClean="0">
                <a:solidFill>
                  <a:srgbClr val="00B0F0"/>
                </a:solidFill>
              </a:rPr>
              <a:t>MERCI POUR VOTRE AIMABLE ATTENTION</a:t>
            </a:r>
            <a:endParaRPr lang="fr-FR" sz="4000" b="1" dirty="0">
              <a:solidFill>
                <a:srgbClr val="00B0F0"/>
              </a:solidFill>
            </a:endParaRPr>
          </a:p>
        </p:txBody>
      </p:sp>
    </p:spTree>
    <p:extLst>
      <p:ext uri="{BB962C8B-B14F-4D97-AF65-F5344CB8AC3E}">
        <p14:creationId xmlns:p14="http://schemas.microsoft.com/office/powerpoint/2010/main" val="22836046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20239" y="1647375"/>
            <a:ext cx="9228407" cy="4896000"/>
          </a:xfrm>
        </p:spPr>
        <p:txBody>
          <a:bodyPr>
            <a:noAutofit/>
          </a:bodyPr>
          <a:lstStyle/>
          <a:p>
            <a:pPr algn="just">
              <a:lnSpc>
                <a:spcPct val="150000"/>
              </a:lnSpc>
              <a:spcBef>
                <a:spcPts val="0"/>
              </a:spcBef>
              <a:buFont typeface="Wingdings" panose="05000000000000000000" pitchFamily="2" charset="2"/>
              <a:buChar char="§"/>
            </a:pPr>
            <a:r>
              <a:rPr lang="fr-FR" sz="3600" b="1" dirty="0" smtClean="0"/>
              <a:t> Le GE et la performance des EMF</a:t>
            </a:r>
            <a:endParaRPr lang="fr-FR" sz="3600" b="1" dirty="0"/>
          </a:p>
          <a:p>
            <a:pPr marL="450850" indent="-450850" algn="just">
              <a:lnSpc>
                <a:spcPct val="150000"/>
              </a:lnSpc>
              <a:spcBef>
                <a:spcPts val="0"/>
              </a:spcBef>
              <a:buFont typeface="Wingdings" panose="05000000000000000000" pitchFamily="2" charset="2"/>
              <a:buChar char="§"/>
            </a:pPr>
            <a:r>
              <a:rPr lang="fr-FR" sz="3600" b="1" dirty="0" smtClean="0"/>
              <a:t>Les Principes du GE</a:t>
            </a:r>
            <a:endParaRPr lang="fr-FR" sz="3600" b="1" dirty="0"/>
          </a:p>
          <a:p>
            <a:pPr marL="450850" indent="-450850" algn="just">
              <a:lnSpc>
                <a:spcPct val="150000"/>
              </a:lnSpc>
              <a:spcBef>
                <a:spcPts val="0"/>
              </a:spcBef>
              <a:buFont typeface="Wingdings" panose="05000000000000000000" pitchFamily="2" charset="2"/>
              <a:buChar char="§"/>
            </a:pPr>
            <a:r>
              <a:rPr lang="fr-FR" sz="3600" b="1" dirty="0" smtClean="0"/>
              <a:t>Les administrateurs </a:t>
            </a:r>
            <a:endParaRPr lang="fr-FR" sz="3600" b="1" dirty="0"/>
          </a:p>
          <a:p>
            <a:pPr marL="450850" indent="-450850" algn="just">
              <a:lnSpc>
                <a:spcPct val="150000"/>
              </a:lnSpc>
              <a:spcBef>
                <a:spcPts val="0"/>
              </a:spcBef>
              <a:buFont typeface="Wingdings" panose="05000000000000000000" pitchFamily="2" charset="2"/>
              <a:buChar char="§"/>
            </a:pPr>
            <a:r>
              <a:rPr lang="fr-FR" sz="3600" b="1" dirty="0" smtClean="0"/>
              <a:t>Les Comités spécialisés du CA</a:t>
            </a:r>
          </a:p>
          <a:p>
            <a:pPr marL="450850" indent="-450850" algn="just">
              <a:lnSpc>
                <a:spcPct val="150000"/>
              </a:lnSpc>
              <a:spcBef>
                <a:spcPts val="0"/>
              </a:spcBef>
              <a:buFont typeface="Wingdings" panose="05000000000000000000" pitchFamily="2" charset="2"/>
              <a:buChar char="§"/>
            </a:pPr>
            <a:r>
              <a:rPr lang="fr-FR" sz="3600" b="1" dirty="0" smtClean="0"/>
              <a:t>Le Droit d’information des actionnaires</a:t>
            </a:r>
          </a:p>
          <a:p>
            <a:pPr marL="450850" indent="-450850" algn="just">
              <a:lnSpc>
                <a:spcPct val="150000"/>
              </a:lnSpc>
              <a:spcBef>
                <a:spcPts val="0"/>
              </a:spcBef>
              <a:buFont typeface="Wingdings" panose="05000000000000000000" pitchFamily="2" charset="2"/>
              <a:buChar char="§"/>
            </a:pPr>
            <a:r>
              <a:rPr lang="fr-FR" sz="3600" b="1" dirty="0" smtClean="0"/>
              <a:t>Les intérêts du personnel</a:t>
            </a:r>
            <a:endParaRPr lang="fr-FR" sz="3600" b="1" dirty="0"/>
          </a:p>
          <a:p>
            <a:pPr marL="450850" indent="-450850" algn="just">
              <a:lnSpc>
                <a:spcPct val="150000"/>
              </a:lnSpc>
              <a:spcBef>
                <a:spcPts val="0"/>
              </a:spcBef>
              <a:buFont typeface="Wingdings" panose="05000000000000000000" pitchFamily="2" charset="2"/>
              <a:buChar char="§"/>
            </a:pPr>
            <a:endParaRPr lang="fr-FR" sz="3600" dirty="0" smtClean="0"/>
          </a:p>
          <a:p>
            <a:pPr marL="0" indent="0" algn="just">
              <a:lnSpc>
                <a:spcPct val="150000"/>
              </a:lnSpc>
              <a:spcBef>
                <a:spcPts val="0"/>
              </a:spcBef>
              <a:buNone/>
            </a:pPr>
            <a:r>
              <a:rPr lang="fr-FR" sz="3600" dirty="0"/>
              <a:t> </a:t>
            </a:r>
            <a:r>
              <a:rPr lang="fr-FR" sz="3600" dirty="0" smtClean="0"/>
              <a:t>                                                                                                                 </a:t>
            </a:r>
            <a:endParaRPr lang="fr-FR" sz="3600"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394620001"/>
              </p:ext>
            </p:extLst>
          </p:nvPr>
        </p:nvGraphicFramePr>
        <p:xfrm>
          <a:off x="445413" y="0"/>
          <a:ext cx="11359901" cy="640080"/>
        </p:xfrm>
        <a:graphic>
          <a:graphicData uri="http://schemas.openxmlformats.org/drawingml/2006/table">
            <a:tbl>
              <a:tblPr firstRow="1" bandRow="1">
                <a:tableStyleId>{5C22544A-7EE6-4342-B048-85BDC9FD1C3A}</a:tableStyleId>
              </a:tblPr>
              <a:tblGrid>
                <a:gridCol w="987602"/>
                <a:gridCol w="1937982"/>
                <a:gridCol w="2320119"/>
                <a:gridCol w="1897039"/>
                <a:gridCol w="1962245"/>
                <a:gridCol w="2254914"/>
              </a:tblGrid>
              <a:tr h="600501">
                <a:tc>
                  <a:txBody>
                    <a:bodyPr/>
                    <a:lstStyle/>
                    <a:p>
                      <a:pPr algn="ctr"/>
                      <a:r>
                        <a:rPr lang="fr-FR" dirty="0" smtClean="0">
                          <a:solidFill>
                            <a:schemeClr val="bg1"/>
                          </a:solidFill>
                        </a:rPr>
                        <a:t>INTERET DU GE </a:t>
                      </a:r>
                      <a:endParaRPr lang="fr-FR" dirty="0">
                        <a:solidFill>
                          <a:schemeClr val="bg1"/>
                        </a:solidFill>
                      </a:endParaRPr>
                    </a:p>
                  </a:txBody>
                  <a:tcPr>
                    <a:solidFill>
                      <a:schemeClr val="accent1"/>
                    </a:solidFill>
                  </a:tcPr>
                </a:tc>
                <a:tc>
                  <a:txBody>
                    <a:bodyPr/>
                    <a:lstStyle/>
                    <a:p>
                      <a:pPr algn="ctr"/>
                      <a:r>
                        <a:rPr lang="fr-FR" dirty="0" smtClean="0"/>
                        <a:t>PRINCIPES</a:t>
                      </a:r>
                      <a:r>
                        <a:rPr lang="fr-FR" baseline="0" dirty="0" smtClean="0"/>
                        <a:t> DU GE</a:t>
                      </a:r>
                      <a:endParaRPr lang="fr-FR" dirty="0"/>
                    </a:p>
                  </a:txBody>
                  <a:tcPr/>
                </a:tc>
                <a:tc>
                  <a:txBody>
                    <a:bodyPr/>
                    <a:lstStyle/>
                    <a:p>
                      <a:pPr algn="ctr"/>
                      <a:r>
                        <a:rPr lang="fr-FR" baseline="0" dirty="0" smtClean="0"/>
                        <a:t> ADMINISTRATEURS</a:t>
                      </a:r>
                      <a:endParaRPr lang="fr-FR" dirty="0"/>
                    </a:p>
                  </a:txBody>
                  <a:tcPr/>
                </a:tc>
                <a:tc>
                  <a:txBody>
                    <a:bodyPr/>
                    <a:lstStyle/>
                    <a:p>
                      <a:pPr algn="ctr"/>
                      <a:r>
                        <a:rPr lang="fr-FR" dirty="0" smtClean="0"/>
                        <a:t>COMITES</a:t>
                      </a:r>
                      <a:r>
                        <a:rPr lang="fr-FR" baseline="0" dirty="0" smtClean="0"/>
                        <a:t> SPECIALISES</a:t>
                      </a:r>
                      <a:endParaRPr lang="fr-FR" dirty="0"/>
                    </a:p>
                  </a:txBody>
                  <a:tcPr/>
                </a:tc>
                <a:tc>
                  <a:txBody>
                    <a:bodyPr/>
                    <a:lstStyle/>
                    <a:p>
                      <a:pPr algn="ctr"/>
                      <a:r>
                        <a:rPr lang="fr-FR" dirty="0" smtClean="0"/>
                        <a:t>INFORMATION ACTIONNAIRES</a:t>
                      </a:r>
                      <a:endParaRPr lang="fr-FR" dirty="0"/>
                    </a:p>
                  </a:txBody>
                  <a:tcPr/>
                </a:tc>
                <a:tc>
                  <a:txBody>
                    <a:bodyPr/>
                    <a:lstStyle/>
                    <a:p>
                      <a:pPr algn="ctr"/>
                      <a:r>
                        <a:rPr lang="fr-FR" dirty="0" smtClean="0"/>
                        <a:t>INTERETS</a:t>
                      </a:r>
                      <a:r>
                        <a:rPr lang="fr-FR" baseline="0" dirty="0" smtClean="0"/>
                        <a:t> DU PERSONNEL</a:t>
                      </a:r>
                      <a:endParaRPr lang="fr-FR" dirty="0"/>
                    </a:p>
                  </a:txBody>
                  <a:tcPr/>
                </a:tc>
              </a:tr>
            </a:tbl>
          </a:graphicData>
        </a:graphic>
      </p:graphicFrame>
      <p:sp>
        <p:nvSpPr>
          <p:cNvPr id="6" name="Titre 1"/>
          <p:cNvSpPr>
            <a:spLocks noGrp="1"/>
          </p:cNvSpPr>
          <p:nvPr>
            <p:ph type="title"/>
          </p:nvPr>
        </p:nvSpPr>
        <p:spPr>
          <a:xfrm>
            <a:off x="445413" y="945701"/>
            <a:ext cx="11610109" cy="701674"/>
          </a:xfrm>
        </p:spPr>
        <p:txBody>
          <a:bodyPr>
            <a:normAutofit/>
          </a:bodyPr>
          <a:lstStyle/>
          <a:p>
            <a:pPr algn="ctr"/>
            <a:r>
              <a:rPr lang="fr-FR" sz="4000" b="1" dirty="0" smtClean="0">
                <a:solidFill>
                  <a:srgbClr val="FF0000"/>
                </a:solidFill>
              </a:rPr>
              <a:t>Plan de Présentation</a:t>
            </a:r>
            <a:endParaRPr lang="fr-FR" sz="4000" b="1" dirty="0">
              <a:solidFill>
                <a:srgbClr val="FF0000"/>
              </a:solidFill>
            </a:endParaRPr>
          </a:p>
        </p:txBody>
      </p:sp>
    </p:spTree>
    <p:extLst>
      <p:ext uri="{BB962C8B-B14F-4D97-AF65-F5344CB8AC3E}">
        <p14:creationId xmlns:p14="http://schemas.microsoft.com/office/powerpoint/2010/main" val="406524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5413" y="945701"/>
            <a:ext cx="11610109" cy="701674"/>
          </a:xfrm>
        </p:spPr>
        <p:txBody>
          <a:bodyPr>
            <a:normAutofit/>
          </a:bodyPr>
          <a:lstStyle/>
          <a:p>
            <a:pPr algn="ctr"/>
            <a:r>
              <a:rPr lang="fr-FR" sz="3200" b="1" dirty="0" smtClean="0">
                <a:solidFill>
                  <a:srgbClr val="FF0000"/>
                </a:solidFill>
              </a:rPr>
              <a:t>INTERET DU GOUVERNEMENT D’ENTREPRISE DANS LES EMF</a:t>
            </a:r>
            <a:endParaRPr lang="fr-FR" sz="3200" b="1" dirty="0">
              <a:solidFill>
                <a:srgbClr val="FF0000"/>
              </a:solidFill>
            </a:endParaRPr>
          </a:p>
        </p:txBody>
      </p:sp>
      <p:sp>
        <p:nvSpPr>
          <p:cNvPr id="3" name="Espace réservé du contenu 2"/>
          <p:cNvSpPr>
            <a:spLocks noGrp="1"/>
          </p:cNvSpPr>
          <p:nvPr>
            <p:ph idx="1"/>
          </p:nvPr>
        </p:nvSpPr>
        <p:spPr>
          <a:xfrm>
            <a:off x="709685" y="1647375"/>
            <a:ext cx="11345838" cy="4289401"/>
          </a:xfrm>
        </p:spPr>
        <p:txBody>
          <a:bodyPr>
            <a:noAutofit/>
          </a:bodyPr>
          <a:lstStyle/>
          <a:p>
            <a:pPr algn="just">
              <a:buFont typeface="Wingdings" panose="05000000000000000000" pitchFamily="2" charset="2"/>
              <a:buChar char="§"/>
            </a:pPr>
            <a:r>
              <a:rPr lang="fr-FR" sz="2800" b="1" dirty="0"/>
              <a:t> </a:t>
            </a:r>
            <a:r>
              <a:rPr lang="fr-FR" sz="2800" b="1" dirty="0" smtClean="0"/>
              <a:t>Lien positif entre un bon gouvernement d’entreprise et la performance économique des EMF </a:t>
            </a:r>
          </a:p>
          <a:p>
            <a:pPr algn="just">
              <a:buFont typeface="Wingdings" panose="05000000000000000000" pitchFamily="2" charset="2"/>
              <a:buChar char="§"/>
            </a:pPr>
            <a:r>
              <a:rPr lang="fr-FR" sz="2800" b="1" dirty="0" smtClean="0"/>
              <a:t>Lien positif entre un bon GE et la préservation de la confiance des différentes parties prenantes (actionnaires, employés, épargnants, …)</a:t>
            </a:r>
            <a:endParaRPr lang="fr-FR" sz="2400" dirty="0" smtClean="0"/>
          </a:p>
          <a:p>
            <a:pPr algn="just">
              <a:buFont typeface="Wingdings" panose="05000000000000000000" pitchFamily="2" charset="2"/>
              <a:buChar char="§"/>
            </a:pPr>
            <a:r>
              <a:rPr lang="fr-FR" sz="2800" b="1" dirty="0" smtClean="0"/>
              <a:t>Lien positif entre les mauvaises pratiques de GE et les faillites des EMF de la zone CEMAC </a:t>
            </a:r>
          </a:p>
          <a:p>
            <a:pPr marL="0" indent="0" algn="just">
              <a:buNone/>
            </a:pPr>
            <a:r>
              <a:rPr lang="fr-FR" sz="2400" dirty="0" smtClean="0"/>
              <a:t>  </a:t>
            </a:r>
          </a:p>
          <a:p>
            <a:pPr marL="0" indent="0" algn="just">
              <a:buNone/>
            </a:pPr>
            <a:r>
              <a:rPr lang="fr-FR" sz="2400" dirty="0"/>
              <a:t> </a:t>
            </a:r>
            <a:r>
              <a:rPr lang="fr-FR" sz="2400" dirty="0" smtClean="0"/>
              <a:t>                                                                                                                 </a:t>
            </a:r>
            <a:endParaRPr lang="fr-FR" sz="2400" dirty="0"/>
          </a:p>
        </p:txBody>
      </p:sp>
      <p:graphicFrame>
        <p:nvGraphicFramePr>
          <p:cNvPr id="4" name="Espace réservé du contenu 4"/>
          <p:cNvGraphicFramePr>
            <a:graphicFrameLocks/>
          </p:cNvGraphicFramePr>
          <p:nvPr>
            <p:extLst>
              <p:ext uri="{D42A27DB-BD31-4B8C-83A1-F6EECF244321}">
                <p14:modId xmlns:p14="http://schemas.microsoft.com/office/powerpoint/2010/main" val="296563363"/>
              </p:ext>
            </p:extLst>
          </p:nvPr>
        </p:nvGraphicFramePr>
        <p:xfrm>
          <a:off x="445413" y="17743"/>
          <a:ext cx="11100593" cy="914400"/>
        </p:xfrm>
        <a:graphic>
          <a:graphicData uri="http://schemas.openxmlformats.org/drawingml/2006/table">
            <a:tbl>
              <a:tblPr firstRow="1" bandRow="1">
                <a:tableStyleId>{5C22544A-7EE6-4342-B048-85BDC9FD1C3A}</a:tableStyleId>
              </a:tblPr>
              <a:tblGrid>
                <a:gridCol w="1497217"/>
                <a:gridCol w="1660379"/>
                <a:gridCol w="2388358"/>
                <a:gridCol w="1842448"/>
                <a:gridCol w="1897039"/>
                <a:gridCol w="1815152"/>
              </a:tblGrid>
              <a:tr h="370840">
                <a:tc>
                  <a:txBody>
                    <a:bodyPr/>
                    <a:lstStyle/>
                    <a:p>
                      <a:pPr algn="ctr"/>
                      <a:r>
                        <a:rPr lang="fr-FR" dirty="0" smtClean="0">
                          <a:solidFill>
                            <a:schemeClr val="tx1"/>
                          </a:solidFill>
                        </a:rPr>
                        <a:t>INTERET</a:t>
                      </a:r>
                      <a:r>
                        <a:rPr lang="fr-FR" baseline="0" dirty="0" smtClean="0">
                          <a:solidFill>
                            <a:schemeClr val="tx1"/>
                          </a:solidFill>
                        </a:rPr>
                        <a:t> DU GE</a:t>
                      </a:r>
                      <a:r>
                        <a:rPr lang="fr-FR" dirty="0" smtClean="0">
                          <a:solidFill>
                            <a:schemeClr val="tx1"/>
                          </a:solidFill>
                        </a:rPr>
                        <a:t> </a:t>
                      </a:r>
                      <a:endParaRPr lang="fr-FR" dirty="0">
                        <a:solidFill>
                          <a:schemeClr val="tx1"/>
                        </a:solidFill>
                      </a:endParaRPr>
                    </a:p>
                  </a:txBody>
                  <a:tcPr>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PRINCIPES</a:t>
                      </a:r>
                      <a:r>
                        <a:rPr lang="fr-FR" baseline="0" dirty="0" smtClean="0"/>
                        <a:t> DE LA GE</a:t>
                      </a:r>
                      <a:endParaRPr lang="fr-FR" dirty="0" smtClean="0"/>
                    </a:p>
                    <a:p>
                      <a:pPr marL="0" marR="0" indent="0" algn="ctr" defTabSz="457200" rtl="0" eaLnBrk="1" fontAlgn="auto" latinLnBrk="0" hangingPunct="1">
                        <a:lnSpc>
                          <a:spcPct val="100000"/>
                        </a:lnSpc>
                        <a:spcBef>
                          <a:spcPts val="0"/>
                        </a:spcBef>
                        <a:spcAft>
                          <a:spcPts val="0"/>
                        </a:spcAft>
                        <a:buClrTx/>
                        <a:buSzTx/>
                        <a:buFontTx/>
                        <a:buNone/>
                        <a:tabLst/>
                        <a:defRPr/>
                      </a:pP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aseline="0" dirty="0" smtClean="0"/>
                        <a:t>ADMINISTRATEURS</a:t>
                      </a:r>
                      <a:endParaRPr lang="fr-FR" dirty="0" smtClean="0"/>
                    </a:p>
                    <a:p>
                      <a:pPr algn="ct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COMITES</a:t>
                      </a:r>
                      <a:r>
                        <a:rPr lang="fr-FR" baseline="0" dirty="0" smtClean="0"/>
                        <a:t> SPECIALISES</a:t>
                      </a:r>
                      <a:endParaRPr lang="fr-FR" dirty="0" smtClean="0"/>
                    </a:p>
                    <a:p>
                      <a:pPr algn="ct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INFORMATION ACTIONNAIRES</a:t>
                      </a:r>
                    </a:p>
                    <a:p>
                      <a:pPr algn="ctr"/>
                      <a:r>
                        <a:rPr lang="fr-FR" baseline="0" dirty="0" smtClean="0"/>
                        <a:t> </a:t>
                      </a: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INTERETS</a:t>
                      </a:r>
                      <a:r>
                        <a:rPr lang="fr-FR" baseline="0" dirty="0" smtClean="0"/>
                        <a:t> DU PERSONNEL</a:t>
                      </a:r>
                      <a:endParaRPr lang="fr-FR" dirty="0" smtClean="0"/>
                    </a:p>
                    <a:p>
                      <a:pPr algn="ctr"/>
                      <a:endParaRPr lang="fr-FR" dirty="0"/>
                    </a:p>
                  </a:txBody>
                  <a:tcPr/>
                </a:tc>
              </a:tr>
            </a:tbl>
          </a:graphicData>
        </a:graphic>
      </p:graphicFrame>
    </p:spTree>
    <p:extLst>
      <p:ext uri="{BB962C8B-B14F-4D97-AF65-F5344CB8AC3E}">
        <p14:creationId xmlns:p14="http://schemas.microsoft.com/office/powerpoint/2010/main" val="242348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4"/>
          <p:cNvGraphicFramePr>
            <a:graphicFrameLocks/>
          </p:cNvGraphicFramePr>
          <p:nvPr>
            <p:extLst>
              <p:ext uri="{D42A27DB-BD31-4B8C-83A1-F6EECF244321}">
                <p14:modId xmlns:p14="http://schemas.microsoft.com/office/powerpoint/2010/main" val="3479777795"/>
              </p:ext>
            </p:extLst>
          </p:nvPr>
        </p:nvGraphicFramePr>
        <p:xfrm>
          <a:off x="445413" y="17743"/>
          <a:ext cx="11100593" cy="951248"/>
        </p:xfrm>
        <a:graphic>
          <a:graphicData uri="http://schemas.openxmlformats.org/drawingml/2006/table">
            <a:tbl>
              <a:tblPr firstRow="1" bandRow="1">
                <a:tableStyleId>{5C22544A-7EE6-4342-B048-85BDC9FD1C3A}</a:tableStyleId>
              </a:tblPr>
              <a:tblGrid>
                <a:gridCol w="1497217"/>
                <a:gridCol w="1646731"/>
                <a:gridCol w="2292824"/>
                <a:gridCol w="1951630"/>
                <a:gridCol w="1897039"/>
                <a:gridCol w="1815152"/>
              </a:tblGrid>
              <a:tr h="95124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solidFill>
                            <a:schemeClr val="bg1"/>
                          </a:solidFill>
                        </a:rPr>
                        <a:t> INTERET DU GE </a:t>
                      </a:r>
                    </a:p>
                    <a:p>
                      <a:pPr algn="ctr"/>
                      <a:endParaRPr lang="fr-FR" dirty="0">
                        <a:solidFill>
                          <a:schemeClr val="bg1"/>
                        </a:solidFill>
                      </a:endParaRPr>
                    </a:p>
                  </a:txBody>
                  <a:tcPr>
                    <a:solidFill>
                      <a:schemeClr val="accent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aseline="0" dirty="0" smtClean="0">
                          <a:solidFill>
                            <a:schemeClr val="tx1"/>
                          </a:solidFill>
                        </a:rPr>
                        <a:t>PRINCIPES DU GE</a:t>
                      </a:r>
                      <a:r>
                        <a:rPr lang="fr-FR" baseline="0" dirty="0" smtClean="0"/>
                        <a:t> G</a:t>
                      </a:r>
                      <a:r>
                        <a:rPr lang="fr-FR" dirty="0" smtClean="0"/>
                        <a:t>I</a:t>
                      </a:r>
                    </a:p>
                  </a:txBody>
                  <a:tcPr>
                    <a:solidFill>
                      <a:schemeClr val="bg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baseline="0" dirty="0" smtClean="0"/>
                        <a:t>ADMINISTRATEURS</a:t>
                      </a:r>
                      <a:endParaRPr lang="fr-FR" dirty="0" smtClean="0"/>
                    </a:p>
                    <a:p>
                      <a:pPr algn="ct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COMITES</a:t>
                      </a:r>
                      <a:r>
                        <a:rPr lang="fr-FR" baseline="0" dirty="0" smtClean="0"/>
                        <a:t> SPECIALISES</a:t>
                      </a:r>
                      <a:endParaRPr lang="fr-FR" dirty="0" smtClean="0"/>
                    </a:p>
                    <a:p>
                      <a:pPr algn="ct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INFORMATION ACTIONNAIRES</a:t>
                      </a:r>
                    </a:p>
                    <a:p>
                      <a:pPr marL="0" marR="0" indent="0" algn="ctr" defTabSz="457200" rtl="0" eaLnBrk="1" fontAlgn="auto" latinLnBrk="0" hangingPunct="1">
                        <a:lnSpc>
                          <a:spcPct val="100000"/>
                        </a:lnSpc>
                        <a:spcBef>
                          <a:spcPts val="0"/>
                        </a:spcBef>
                        <a:spcAft>
                          <a:spcPts val="0"/>
                        </a:spcAft>
                        <a:buClrTx/>
                        <a:buSzTx/>
                        <a:buFontTx/>
                        <a:buNone/>
                        <a:tabLst/>
                        <a:defRPr/>
                      </a:pPr>
                      <a:r>
                        <a:rPr lang="fr-FR" baseline="0" dirty="0" smtClean="0"/>
                        <a:t> </a:t>
                      </a: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dirty="0" smtClean="0"/>
                        <a:t>INTERETS</a:t>
                      </a:r>
                      <a:r>
                        <a:rPr lang="fr-FR" baseline="0" dirty="0" smtClean="0"/>
                        <a:t> DU PERSONNEL</a:t>
                      </a:r>
                      <a:endParaRPr lang="fr-FR" dirty="0" smtClean="0"/>
                    </a:p>
                    <a:p>
                      <a:pPr algn="ctr"/>
                      <a:endParaRPr lang="fr-FR" dirty="0"/>
                    </a:p>
                  </a:txBody>
                  <a:tcPr/>
                </a:tc>
              </a:tr>
            </a:tbl>
          </a:graphicData>
        </a:graphic>
      </p:graphicFrame>
      <p:sp>
        <p:nvSpPr>
          <p:cNvPr id="10" name="ZoneTexte 9"/>
          <p:cNvSpPr txBox="1"/>
          <p:nvPr/>
        </p:nvSpPr>
        <p:spPr>
          <a:xfrm>
            <a:off x="668739" y="955343"/>
            <a:ext cx="11368585" cy="7417415"/>
          </a:xfrm>
          <a:prstGeom prst="rect">
            <a:avLst/>
          </a:prstGeom>
          <a:noFill/>
        </p:spPr>
        <p:txBody>
          <a:bodyPr wrap="square" rtlCol="0">
            <a:spAutoFit/>
          </a:bodyPr>
          <a:lstStyle/>
          <a:p>
            <a:pPr algn="just"/>
            <a:r>
              <a:rPr lang="fr-FR" sz="2800" dirty="0" smtClean="0"/>
              <a:t>Le GE </a:t>
            </a:r>
            <a:r>
              <a:rPr lang="fr-FR" sz="2800" i="1" dirty="0"/>
              <a:t>définit les relations </a:t>
            </a:r>
            <a:r>
              <a:rPr lang="fr-FR" sz="2800" i="1" dirty="0" smtClean="0"/>
              <a:t>entre le Conseil d’administration (CA,) organe délibérant</a:t>
            </a:r>
            <a:r>
              <a:rPr lang="fr-FR" sz="2800" dirty="0"/>
              <a:t> </a:t>
            </a:r>
            <a:r>
              <a:rPr lang="fr-FR" sz="2800" dirty="0" smtClean="0"/>
              <a:t>et</a:t>
            </a:r>
            <a:r>
              <a:rPr lang="fr-FR" sz="2800" i="1" dirty="0" smtClean="0"/>
              <a:t> la direction générale (organe exécutif) </a:t>
            </a:r>
            <a:r>
              <a:rPr lang="fr-FR" sz="2800" i="1" dirty="0"/>
              <a:t>pour la pérennité de </a:t>
            </a:r>
            <a:r>
              <a:rPr lang="fr-FR" sz="2800" i="1" dirty="0" smtClean="0"/>
              <a:t>l’entreprise.</a:t>
            </a:r>
            <a:endParaRPr lang="fr-FR" sz="2800" dirty="0" smtClean="0"/>
          </a:p>
          <a:p>
            <a:pPr algn="just"/>
            <a:r>
              <a:rPr lang="fr-FR" sz="2800" dirty="0" smtClean="0"/>
              <a:t>Le CA est l’émanation de l’assemblée générale </a:t>
            </a:r>
            <a:r>
              <a:rPr lang="fr-FR" sz="2800" dirty="0" smtClean="0"/>
              <a:t>des actionnaires (article </a:t>
            </a:r>
            <a:r>
              <a:rPr lang="fr-FR" sz="2800" dirty="0" smtClean="0"/>
              <a:t>4) mais doit agir aussi </a:t>
            </a:r>
            <a:r>
              <a:rPr lang="fr-FR" sz="2800" dirty="0" smtClean="0">
                <a:solidFill>
                  <a:srgbClr val="FF0000"/>
                </a:solidFill>
              </a:rPr>
              <a:t>pour l’intérêt des épargnants et du personnel (articles 8, 58,60). D’où l’information </a:t>
            </a:r>
            <a:r>
              <a:rPr lang="fr-FR" sz="2800" dirty="0" smtClean="0">
                <a:solidFill>
                  <a:srgbClr val="FF0000"/>
                </a:solidFill>
              </a:rPr>
              <a:t>préalable obligatoire à </a:t>
            </a:r>
            <a:r>
              <a:rPr lang="fr-FR" sz="2800" dirty="0" smtClean="0">
                <a:solidFill>
                  <a:srgbClr val="FF0000"/>
                </a:solidFill>
              </a:rPr>
              <a:t>la COBAC (article 12</a:t>
            </a:r>
            <a:r>
              <a:rPr lang="fr-FR" sz="2800" dirty="0" smtClean="0">
                <a:solidFill>
                  <a:srgbClr val="FF0000"/>
                </a:solidFill>
              </a:rPr>
              <a:t>) sur sa composition.</a:t>
            </a:r>
            <a:endParaRPr lang="fr-FR" sz="2800" dirty="0" smtClean="0">
              <a:solidFill>
                <a:srgbClr val="FF0000"/>
              </a:solidFill>
            </a:endParaRPr>
          </a:p>
          <a:p>
            <a:pPr algn="just"/>
            <a:r>
              <a:rPr lang="fr-FR" sz="2800" dirty="0">
                <a:solidFill>
                  <a:srgbClr val="FF0000"/>
                </a:solidFill>
              </a:rPr>
              <a:t>Le </a:t>
            </a:r>
            <a:r>
              <a:rPr lang="fr-FR" sz="2800" dirty="0" smtClean="0">
                <a:solidFill>
                  <a:srgbClr val="FF0000"/>
                </a:solidFill>
              </a:rPr>
              <a:t>CA doit être composé de personnes disposant des connaissances spécifiques, une expérience et une éthique avérées (articles 4,14,15,16). </a:t>
            </a:r>
            <a:r>
              <a:rPr lang="fr-FR" sz="2800" dirty="0" smtClean="0"/>
              <a:t>Il en est de même pour les DG (article 6)- Principe d’Intelligence du CA</a:t>
            </a:r>
          </a:p>
          <a:p>
            <a:pPr algn="just"/>
            <a:r>
              <a:rPr lang="fr-FR" sz="2800" dirty="0" smtClean="0"/>
              <a:t>Le CA doit se tenir de manière régulière, effective et permanente, au moins 3 fois par an (articles 5, 12, 27)- Principe de Régularité</a:t>
            </a:r>
          </a:p>
          <a:p>
            <a:endParaRPr lang="fr-FR" sz="2800" dirty="0"/>
          </a:p>
          <a:p>
            <a:endParaRPr lang="fr-FR" sz="2800" dirty="0"/>
          </a:p>
          <a:p>
            <a:endParaRPr lang="fr-FR" sz="2800" b="1" dirty="0">
              <a:solidFill>
                <a:srgbClr val="FF0000"/>
              </a:solidFill>
            </a:endParaRPr>
          </a:p>
        </p:txBody>
      </p:sp>
    </p:spTree>
    <p:extLst>
      <p:ext uri="{BB962C8B-B14F-4D97-AF65-F5344CB8AC3E}">
        <p14:creationId xmlns:p14="http://schemas.microsoft.com/office/powerpoint/2010/main" val="3811574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68489" y="682390"/>
            <a:ext cx="11696131" cy="6555641"/>
          </a:xfrm>
          <a:prstGeom prst="rect">
            <a:avLst/>
          </a:prstGeom>
          <a:noFill/>
        </p:spPr>
        <p:txBody>
          <a:bodyPr wrap="square" rtlCol="0">
            <a:spAutoFit/>
          </a:bodyPr>
          <a:lstStyle/>
          <a:p>
            <a:pPr algn="just"/>
            <a:r>
              <a:rPr lang="fr-FR" sz="2800" dirty="0">
                <a:solidFill>
                  <a:srgbClr val="FF0000"/>
                </a:solidFill>
              </a:rPr>
              <a:t>Le CA doit être </a:t>
            </a:r>
            <a:r>
              <a:rPr lang="fr-FR" sz="2800" dirty="0" smtClean="0">
                <a:solidFill>
                  <a:srgbClr val="FF0000"/>
                </a:solidFill>
              </a:rPr>
              <a:t>indépendant (principe d’indépendance) vis-à-vis </a:t>
            </a:r>
            <a:r>
              <a:rPr lang="fr-FR" sz="2800" dirty="0">
                <a:solidFill>
                  <a:srgbClr val="FF0000"/>
                </a:solidFill>
              </a:rPr>
              <a:t>de la direction générale. D’où l’introduction des administrateurs indépendants, la séparation des fonctions de PCA et de DG (articles 9, 14</a:t>
            </a:r>
            <a:r>
              <a:rPr lang="fr-FR" sz="2800" dirty="0" smtClean="0">
                <a:solidFill>
                  <a:srgbClr val="FF0000"/>
                </a:solidFill>
              </a:rPr>
              <a:t>, 17, 22)</a:t>
            </a:r>
          </a:p>
          <a:p>
            <a:pPr algn="just"/>
            <a:r>
              <a:rPr lang="fr-FR" sz="2800" dirty="0" smtClean="0">
                <a:solidFill>
                  <a:srgbClr val="FF0000"/>
                </a:solidFill>
              </a:rPr>
              <a:t>Le CA doit être équilibré (principe d’équilibre) de sorte que sa composition soit représentative des différentes parties prenantes légitimes (articles 8, 21, 22)</a:t>
            </a:r>
            <a:r>
              <a:rPr lang="fr-FR" sz="2800" dirty="0" smtClean="0"/>
              <a:t>  </a:t>
            </a:r>
            <a:endParaRPr lang="fr-FR" sz="2800" dirty="0"/>
          </a:p>
          <a:p>
            <a:pPr algn="just"/>
            <a:r>
              <a:rPr lang="fr-FR" sz="2800" dirty="0" smtClean="0"/>
              <a:t>Le CA doit formaliser son fonctionnement (principe de formalisme) : Registre des procès verbaux (AUSCGIE OHADA, article 458), procédures de sélection et de nomination des </a:t>
            </a:r>
            <a:r>
              <a:rPr lang="fr-FR" sz="2800" dirty="0" smtClean="0"/>
              <a:t>administrateurs, </a:t>
            </a:r>
            <a:r>
              <a:rPr lang="fr-FR" sz="2800" dirty="0" smtClean="0"/>
              <a:t>rédaction de la charte de GE qui répartit les pouvoirs entre les AG, le CA et la </a:t>
            </a:r>
            <a:r>
              <a:rPr lang="fr-FR" sz="2800" dirty="0" smtClean="0"/>
              <a:t>DG, </a:t>
            </a:r>
            <a:r>
              <a:rPr lang="fr-FR" sz="2800" dirty="0" smtClean="0"/>
              <a:t>rédaction du code éthique (</a:t>
            </a:r>
            <a:r>
              <a:rPr lang="fr-FR" sz="2800" dirty="0" smtClean="0"/>
              <a:t>articles 7, 11, </a:t>
            </a:r>
            <a:r>
              <a:rPr lang="fr-FR" sz="2800" dirty="0" smtClean="0"/>
              <a:t>57)</a:t>
            </a:r>
          </a:p>
          <a:p>
            <a:pPr algn="just"/>
            <a:r>
              <a:rPr lang="fr-FR" sz="2800" dirty="0" smtClean="0">
                <a:solidFill>
                  <a:srgbClr val="FF0000"/>
                </a:solidFill>
              </a:rPr>
              <a:t>Le CA doit s’autoévaluer pour s’assurer qu’il crée la valeur pour l’EMF -article 55(fonctionnement CA, traitement des sujets importants,…)</a:t>
            </a:r>
          </a:p>
        </p:txBody>
      </p:sp>
      <p:graphicFrame>
        <p:nvGraphicFramePr>
          <p:cNvPr id="10" name="Espace réservé du contenu 4"/>
          <p:cNvGraphicFramePr>
            <a:graphicFrameLocks/>
          </p:cNvGraphicFramePr>
          <p:nvPr>
            <p:extLst>
              <p:ext uri="{D42A27DB-BD31-4B8C-83A1-F6EECF244321}">
                <p14:modId xmlns:p14="http://schemas.microsoft.com/office/powerpoint/2010/main" val="3441780151"/>
              </p:ext>
            </p:extLst>
          </p:nvPr>
        </p:nvGraphicFramePr>
        <p:xfrm>
          <a:off x="445413" y="17743"/>
          <a:ext cx="11100593" cy="640080"/>
        </p:xfrm>
        <a:graphic>
          <a:graphicData uri="http://schemas.openxmlformats.org/drawingml/2006/table">
            <a:tbl>
              <a:tblPr firstRow="1" bandRow="1">
                <a:tableStyleId>{5C22544A-7EE6-4342-B048-85BDC9FD1C3A}</a:tableStyleId>
              </a:tblPr>
              <a:tblGrid>
                <a:gridCol w="1497217"/>
                <a:gridCol w="1646731"/>
                <a:gridCol w="2183642"/>
                <a:gridCol w="1705970"/>
                <a:gridCol w="1856096"/>
                <a:gridCol w="2210937"/>
              </a:tblGrid>
              <a:tr h="370840">
                <a:tc>
                  <a:txBody>
                    <a:bodyPr/>
                    <a:lstStyle/>
                    <a:p>
                      <a:pPr algn="ctr"/>
                      <a:r>
                        <a:rPr lang="fr-FR" dirty="0" smtClean="0">
                          <a:solidFill>
                            <a:schemeClr val="bg1"/>
                          </a:solidFill>
                        </a:rPr>
                        <a:t>INTERET</a:t>
                      </a:r>
                      <a:r>
                        <a:rPr lang="fr-FR" baseline="0" dirty="0" smtClean="0">
                          <a:solidFill>
                            <a:schemeClr val="bg1"/>
                          </a:solidFill>
                        </a:rPr>
                        <a:t> DU GE</a:t>
                      </a:r>
                      <a:r>
                        <a:rPr lang="fr-FR" dirty="0" smtClean="0">
                          <a:solidFill>
                            <a:schemeClr val="bg1"/>
                          </a:solidFill>
                        </a:rPr>
                        <a:t> </a:t>
                      </a:r>
                      <a:endParaRPr lang="fr-FR" dirty="0">
                        <a:solidFill>
                          <a:schemeClr val="bg1"/>
                        </a:solidFill>
                      </a:endParaRPr>
                    </a:p>
                  </a:txBody>
                  <a:tcPr>
                    <a:solidFill>
                      <a:schemeClr val="accent1"/>
                    </a:solidFill>
                  </a:tcPr>
                </a:tc>
                <a:tc>
                  <a:txBody>
                    <a:bodyPr/>
                    <a:lstStyle/>
                    <a:p>
                      <a:pPr algn="ctr"/>
                      <a:r>
                        <a:rPr lang="fr-FR" dirty="0" smtClean="0">
                          <a:solidFill>
                            <a:schemeClr val="tx1"/>
                          </a:solidFill>
                        </a:rPr>
                        <a:t>PRINCIPES</a:t>
                      </a:r>
                      <a:r>
                        <a:rPr lang="fr-FR" baseline="0" dirty="0" smtClean="0">
                          <a:solidFill>
                            <a:schemeClr val="tx1"/>
                          </a:solidFill>
                        </a:rPr>
                        <a:t> DU GE</a:t>
                      </a:r>
                      <a:endParaRPr lang="fr-FR" dirty="0">
                        <a:solidFill>
                          <a:schemeClr val="tx1"/>
                        </a:solidFill>
                      </a:endParaRPr>
                    </a:p>
                  </a:txBody>
                  <a:tcPr>
                    <a:solidFill>
                      <a:schemeClr val="bg1"/>
                    </a:solidFill>
                  </a:tcPr>
                </a:tc>
                <a:tc>
                  <a:txBody>
                    <a:bodyPr/>
                    <a:lstStyle/>
                    <a:p>
                      <a:pPr algn="ctr"/>
                      <a:r>
                        <a:rPr lang="fr-FR" baseline="0" dirty="0" smtClean="0">
                          <a:solidFill>
                            <a:schemeClr val="bg1"/>
                          </a:solidFill>
                        </a:rPr>
                        <a:t>ADMINISTRATEURS</a:t>
                      </a:r>
                      <a:endParaRPr lang="fr-FR" dirty="0">
                        <a:solidFill>
                          <a:schemeClr val="bg1"/>
                        </a:solidFill>
                      </a:endParaRPr>
                    </a:p>
                  </a:txBody>
                  <a:tcPr>
                    <a:solidFill>
                      <a:schemeClr val="accent1"/>
                    </a:solidFill>
                  </a:tcPr>
                </a:tc>
                <a:tc>
                  <a:txBody>
                    <a:bodyPr/>
                    <a:lstStyle/>
                    <a:p>
                      <a:pPr algn="ctr"/>
                      <a:r>
                        <a:rPr lang="fr-FR" dirty="0" smtClean="0"/>
                        <a:t>COMITES</a:t>
                      </a:r>
                      <a:r>
                        <a:rPr lang="fr-FR" baseline="0" dirty="0" smtClean="0"/>
                        <a:t> SPECIALISES</a:t>
                      </a:r>
                      <a:endParaRPr lang="fr-FR" dirty="0"/>
                    </a:p>
                  </a:txBody>
                  <a:tcPr/>
                </a:tc>
                <a:tc>
                  <a:txBody>
                    <a:bodyPr/>
                    <a:lstStyle/>
                    <a:p>
                      <a:pPr algn="ctr"/>
                      <a:r>
                        <a:rPr lang="fr-FR" baseline="0" dirty="0" smtClean="0"/>
                        <a:t>INFORMATION ACTIONNAIRES </a:t>
                      </a:r>
                      <a:endParaRPr lang="fr-FR" dirty="0"/>
                    </a:p>
                  </a:txBody>
                  <a:tcPr/>
                </a:tc>
                <a:tc>
                  <a:txBody>
                    <a:bodyPr/>
                    <a:lstStyle/>
                    <a:p>
                      <a:pPr algn="ctr"/>
                      <a:r>
                        <a:rPr lang="fr-FR" dirty="0" smtClean="0"/>
                        <a:t>INTERETS</a:t>
                      </a:r>
                      <a:r>
                        <a:rPr lang="fr-FR" baseline="0" dirty="0" smtClean="0"/>
                        <a:t> PERSONNEL</a:t>
                      </a:r>
                      <a:endParaRPr lang="fr-FR" dirty="0"/>
                    </a:p>
                  </a:txBody>
                  <a:tcPr/>
                </a:tc>
              </a:tr>
            </a:tbl>
          </a:graphicData>
        </a:graphic>
      </p:graphicFrame>
    </p:spTree>
    <p:extLst>
      <p:ext uri="{BB962C8B-B14F-4D97-AF65-F5344CB8AC3E}">
        <p14:creationId xmlns:p14="http://schemas.microsoft.com/office/powerpoint/2010/main" val="1511773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106559" y="966694"/>
            <a:ext cx="10440000" cy="6555641"/>
          </a:xfrm>
          <a:prstGeom prst="rect">
            <a:avLst/>
          </a:prstGeom>
          <a:noFill/>
        </p:spPr>
        <p:txBody>
          <a:bodyPr wrap="square" rtlCol="0">
            <a:spAutoFit/>
          </a:bodyPr>
          <a:lstStyle/>
          <a:p>
            <a:pPr marL="0" lvl="2" algn="just">
              <a:lnSpc>
                <a:spcPct val="150000"/>
              </a:lnSpc>
            </a:pPr>
            <a:r>
              <a:rPr lang="fr-FR" sz="2800" dirty="0" smtClean="0"/>
              <a:t> </a:t>
            </a:r>
            <a:r>
              <a:rPr lang="fr-FR" sz="2800" dirty="0" smtClean="0">
                <a:solidFill>
                  <a:srgbClr val="FF0000"/>
                </a:solidFill>
              </a:rPr>
              <a:t>Les administrateurs doivent (articles 4, 5, 8,10, 16):</a:t>
            </a:r>
          </a:p>
          <a:p>
            <a:pPr marL="0" lvl="2" algn="just">
              <a:lnSpc>
                <a:spcPct val="150000"/>
              </a:lnSpc>
            </a:pPr>
            <a:r>
              <a:rPr lang="fr-FR" sz="2800" dirty="0" smtClean="0"/>
              <a:t>-Etre compétents en finance (économie, banque, comptabilité, droit des affaires), participatifs et assidus</a:t>
            </a:r>
          </a:p>
          <a:p>
            <a:pPr marL="0" lvl="2" algn="just">
              <a:lnSpc>
                <a:spcPct val="150000"/>
              </a:lnSpc>
            </a:pPr>
            <a:r>
              <a:rPr lang="fr-FR" sz="2800" dirty="0" smtClean="0"/>
              <a:t>-Expérimentés dans ces matières (professionnels)</a:t>
            </a:r>
          </a:p>
          <a:p>
            <a:pPr marL="0" lvl="2" algn="just">
              <a:lnSpc>
                <a:spcPct val="150000"/>
              </a:lnSpc>
            </a:pPr>
            <a:r>
              <a:rPr lang="fr-FR" sz="2800" dirty="0" smtClean="0"/>
              <a:t>-Indépendants d’esprit et éthiques</a:t>
            </a:r>
          </a:p>
          <a:p>
            <a:pPr marL="0" lvl="2" algn="just">
              <a:lnSpc>
                <a:spcPct val="150000"/>
              </a:lnSpc>
            </a:pPr>
            <a:r>
              <a:rPr lang="fr-FR" sz="2800" dirty="0" smtClean="0"/>
              <a:t>-Les administrateurs indépendants doivent respecter un certain nombre d’incompatibilités (professionnelles, familiales, d’affaires, sociales…) - article 20</a:t>
            </a:r>
          </a:p>
          <a:p>
            <a:pPr marL="0" lvl="2" algn="just">
              <a:lnSpc>
                <a:spcPct val="150000"/>
              </a:lnSpc>
            </a:pPr>
            <a:r>
              <a:rPr lang="fr-FR" sz="2800" dirty="0" smtClean="0"/>
              <a:t>- Se former de manière permanente sur les grands risques</a:t>
            </a:r>
          </a:p>
          <a:p>
            <a:pPr marL="0" lvl="2" algn="just">
              <a:lnSpc>
                <a:spcPct val="150000"/>
              </a:lnSpc>
            </a:pPr>
            <a:endParaRPr lang="fr-FR" sz="2800" dirty="0" smtClean="0"/>
          </a:p>
        </p:txBody>
      </p:sp>
      <p:graphicFrame>
        <p:nvGraphicFramePr>
          <p:cNvPr id="9" name="Espace réservé du contenu 4"/>
          <p:cNvGraphicFramePr>
            <a:graphicFrameLocks/>
          </p:cNvGraphicFramePr>
          <p:nvPr>
            <p:extLst>
              <p:ext uri="{D42A27DB-BD31-4B8C-83A1-F6EECF244321}">
                <p14:modId xmlns:p14="http://schemas.microsoft.com/office/powerpoint/2010/main" val="2439281216"/>
              </p:ext>
            </p:extLst>
          </p:nvPr>
        </p:nvGraphicFramePr>
        <p:xfrm>
          <a:off x="445413" y="17743"/>
          <a:ext cx="11100593" cy="640080"/>
        </p:xfrm>
        <a:graphic>
          <a:graphicData uri="http://schemas.openxmlformats.org/drawingml/2006/table">
            <a:tbl>
              <a:tblPr firstRow="1" bandRow="1">
                <a:tableStyleId>{5C22544A-7EE6-4342-B048-85BDC9FD1C3A}</a:tableStyleId>
              </a:tblPr>
              <a:tblGrid>
                <a:gridCol w="1497217"/>
                <a:gridCol w="1455663"/>
                <a:gridCol w="2169994"/>
                <a:gridCol w="1883391"/>
                <a:gridCol w="2101755"/>
                <a:gridCol w="1992573"/>
              </a:tblGrid>
              <a:tr h="370840">
                <a:tc>
                  <a:txBody>
                    <a:bodyPr/>
                    <a:lstStyle/>
                    <a:p>
                      <a:pPr algn="ctr"/>
                      <a:r>
                        <a:rPr lang="fr-FR" dirty="0" smtClean="0">
                          <a:solidFill>
                            <a:schemeClr val="bg1"/>
                          </a:solidFill>
                        </a:rPr>
                        <a:t>INTERET</a:t>
                      </a:r>
                      <a:r>
                        <a:rPr lang="fr-FR" baseline="0" dirty="0" smtClean="0">
                          <a:solidFill>
                            <a:schemeClr val="bg1"/>
                          </a:solidFill>
                        </a:rPr>
                        <a:t> DU GE</a:t>
                      </a:r>
                      <a:endParaRPr lang="fr-FR" dirty="0">
                        <a:solidFill>
                          <a:schemeClr val="bg1"/>
                        </a:solidFill>
                      </a:endParaRPr>
                    </a:p>
                  </a:txBody>
                  <a:tcPr>
                    <a:solidFill>
                      <a:schemeClr val="accent1"/>
                    </a:solidFill>
                  </a:tcPr>
                </a:tc>
                <a:tc>
                  <a:txBody>
                    <a:bodyPr/>
                    <a:lstStyle/>
                    <a:p>
                      <a:pPr algn="ctr"/>
                      <a:r>
                        <a:rPr lang="fr-FR" dirty="0" smtClean="0">
                          <a:solidFill>
                            <a:schemeClr val="bg1"/>
                          </a:solidFill>
                        </a:rPr>
                        <a:t>PRINCIPES</a:t>
                      </a:r>
                      <a:r>
                        <a:rPr lang="fr-FR" baseline="0" dirty="0" smtClean="0">
                          <a:solidFill>
                            <a:schemeClr val="bg1"/>
                          </a:solidFill>
                        </a:rPr>
                        <a:t> DU GE</a:t>
                      </a:r>
                      <a:endParaRPr lang="fr-FR" dirty="0">
                        <a:solidFill>
                          <a:schemeClr val="bg1"/>
                        </a:solidFill>
                      </a:endParaRPr>
                    </a:p>
                  </a:txBody>
                  <a:tcPr>
                    <a:solidFill>
                      <a:schemeClr val="accent2">
                        <a:lumMod val="75000"/>
                      </a:schemeClr>
                    </a:solidFill>
                  </a:tcPr>
                </a:tc>
                <a:tc>
                  <a:txBody>
                    <a:bodyPr/>
                    <a:lstStyle/>
                    <a:p>
                      <a:pPr algn="ctr"/>
                      <a:r>
                        <a:rPr lang="fr-FR" dirty="0" smtClean="0">
                          <a:solidFill>
                            <a:schemeClr val="tx1"/>
                          </a:solidFill>
                        </a:rPr>
                        <a:t>ADMINISTRATEURS</a:t>
                      </a:r>
                      <a:endParaRPr lang="fr-FR" dirty="0">
                        <a:solidFill>
                          <a:schemeClr val="tx1"/>
                        </a:solidFill>
                      </a:endParaRPr>
                    </a:p>
                  </a:txBody>
                  <a:tcPr>
                    <a:solidFill>
                      <a:schemeClr val="bg1"/>
                    </a:solidFill>
                  </a:tcPr>
                </a:tc>
                <a:tc>
                  <a:txBody>
                    <a:bodyPr/>
                    <a:lstStyle/>
                    <a:p>
                      <a:pPr algn="ctr"/>
                      <a:r>
                        <a:rPr lang="fr-FR" dirty="0" smtClean="0"/>
                        <a:t>COMITES</a:t>
                      </a:r>
                      <a:r>
                        <a:rPr lang="fr-FR" baseline="0" dirty="0" smtClean="0"/>
                        <a:t> SPECIALISES</a:t>
                      </a:r>
                      <a:endParaRPr lang="fr-FR" dirty="0"/>
                    </a:p>
                  </a:txBody>
                  <a:tcPr/>
                </a:tc>
                <a:tc>
                  <a:txBody>
                    <a:bodyPr/>
                    <a:lstStyle/>
                    <a:p>
                      <a:pPr algn="ctr"/>
                      <a:r>
                        <a:rPr lang="fr-FR" baseline="0" dirty="0" smtClean="0"/>
                        <a:t>INFORMATION ACTIONNAIRES </a:t>
                      </a:r>
                      <a:endParaRPr lang="fr-FR" dirty="0"/>
                    </a:p>
                  </a:txBody>
                  <a:tcPr/>
                </a:tc>
                <a:tc>
                  <a:txBody>
                    <a:bodyPr/>
                    <a:lstStyle/>
                    <a:p>
                      <a:pPr algn="ctr"/>
                      <a:r>
                        <a:rPr lang="fr-FR" dirty="0" smtClean="0"/>
                        <a:t>INTERETS</a:t>
                      </a:r>
                      <a:r>
                        <a:rPr lang="fr-FR" baseline="0" dirty="0" smtClean="0"/>
                        <a:t> DU PERSONNEL</a:t>
                      </a:r>
                      <a:endParaRPr lang="fr-FR" dirty="0"/>
                    </a:p>
                  </a:txBody>
                  <a:tcPr/>
                </a:tc>
              </a:tr>
            </a:tbl>
          </a:graphicData>
        </a:graphic>
      </p:graphicFrame>
    </p:spTree>
    <p:extLst>
      <p:ext uri="{BB962C8B-B14F-4D97-AF65-F5344CB8AC3E}">
        <p14:creationId xmlns:p14="http://schemas.microsoft.com/office/powerpoint/2010/main" val="924741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Espace réservé du contenu 4"/>
          <p:cNvGraphicFramePr>
            <a:graphicFrameLocks/>
          </p:cNvGraphicFramePr>
          <p:nvPr>
            <p:extLst>
              <p:ext uri="{D42A27DB-BD31-4B8C-83A1-F6EECF244321}">
                <p14:modId xmlns:p14="http://schemas.microsoft.com/office/powerpoint/2010/main" val="480897544"/>
              </p:ext>
            </p:extLst>
          </p:nvPr>
        </p:nvGraphicFramePr>
        <p:xfrm>
          <a:off x="445413" y="17743"/>
          <a:ext cx="11100593" cy="640080"/>
        </p:xfrm>
        <a:graphic>
          <a:graphicData uri="http://schemas.openxmlformats.org/drawingml/2006/table">
            <a:tbl>
              <a:tblPr firstRow="1" bandRow="1">
                <a:tableStyleId>{5C22544A-7EE6-4342-B048-85BDC9FD1C3A}</a:tableStyleId>
              </a:tblPr>
              <a:tblGrid>
                <a:gridCol w="1497217"/>
                <a:gridCol w="1510254"/>
                <a:gridCol w="2224585"/>
                <a:gridCol w="1542197"/>
                <a:gridCol w="2097755"/>
                <a:gridCol w="2228585"/>
              </a:tblGrid>
              <a:tr h="370840">
                <a:tc>
                  <a:txBody>
                    <a:bodyPr/>
                    <a:lstStyle/>
                    <a:p>
                      <a:pPr algn="ctr"/>
                      <a:r>
                        <a:rPr lang="fr-FR" dirty="0" smtClean="0">
                          <a:solidFill>
                            <a:schemeClr val="bg1"/>
                          </a:solidFill>
                        </a:rPr>
                        <a:t>INTERET</a:t>
                      </a:r>
                      <a:r>
                        <a:rPr lang="fr-FR" baseline="0" dirty="0" smtClean="0">
                          <a:solidFill>
                            <a:schemeClr val="bg1"/>
                          </a:solidFill>
                        </a:rPr>
                        <a:t> DU GE</a:t>
                      </a:r>
                      <a:r>
                        <a:rPr lang="fr-FR" dirty="0" smtClean="0">
                          <a:solidFill>
                            <a:schemeClr val="bg1"/>
                          </a:solidFill>
                        </a:rPr>
                        <a:t> </a:t>
                      </a:r>
                      <a:endParaRPr lang="fr-FR" dirty="0">
                        <a:solidFill>
                          <a:schemeClr val="bg1"/>
                        </a:solidFill>
                      </a:endParaRPr>
                    </a:p>
                  </a:txBody>
                  <a:tcPr>
                    <a:solidFill>
                      <a:schemeClr val="accent1"/>
                    </a:solidFill>
                  </a:tcPr>
                </a:tc>
                <a:tc>
                  <a:txBody>
                    <a:bodyPr/>
                    <a:lstStyle/>
                    <a:p>
                      <a:pPr algn="ctr"/>
                      <a:r>
                        <a:rPr lang="fr-FR" dirty="0" smtClean="0"/>
                        <a:t>PRINCIPES</a:t>
                      </a:r>
                      <a:r>
                        <a:rPr lang="fr-FR" baseline="0" dirty="0" smtClean="0"/>
                        <a:t> DU GE</a:t>
                      </a:r>
                      <a:endParaRPr lang="fr-FR" dirty="0"/>
                    </a:p>
                  </a:txBody>
                  <a:tcPr/>
                </a:tc>
                <a:tc>
                  <a:txBody>
                    <a:bodyPr/>
                    <a:lstStyle/>
                    <a:p>
                      <a:pPr algn="ctr"/>
                      <a:r>
                        <a:rPr lang="fr-FR" dirty="0" smtClean="0">
                          <a:solidFill>
                            <a:schemeClr val="tx1"/>
                          </a:solidFill>
                        </a:rPr>
                        <a:t>ADMINISTRATEURS</a:t>
                      </a:r>
                      <a:endParaRPr lang="fr-FR" dirty="0">
                        <a:solidFill>
                          <a:schemeClr val="tx1"/>
                        </a:solidFill>
                      </a:endParaRPr>
                    </a:p>
                  </a:txBody>
                  <a:tcPr>
                    <a:solidFill>
                      <a:schemeClr val="bg1"/>
                    </a:solidFill>
                  </a:tcPr>
                </a:tc>
                <a:tc>
                  <a:txBody>
                    <a:bodyPr/>
                    <a:lstStyle/>
                    <a:p>
                      <a:pPr algn="ctr"/>
                      <a:r>
                        <a:rPr lang="fr-FR" dirty="0" smtClean="0">
                          <a:solidFill>
                            <a:schemeClr val="bg1"/>
                          </a:solidFill>
                        </a:rPr>
                        <a:t>COMITES</a:t>
                      </a:r>
                      <a:r>
                        <a:rPr lang="fr-FR" baseline="0" dirty="0" smtClean="0">
                          <a:solidFill>
                            <a:schemeClr val="bg1"/>
                          </a:solidFill>
                        </a:rPr>
                        <a:t> SPECIALISES</a:t>
                      </a:r>
                      <a:endParaRPr lang="fr-FR" dirty="0">
                        <a:solidFill>
                          <a:schemeClr val="bg1"/>
                        </a:solidFill>
                      </a:endParaRPr>
                    </a:p>
                  </a:txBody>
                  <a:tcPr>
                    <a:solidFill>
                      <a:schemeClr val="accent1"/>
                    </a:solidFill>
                  </a:tcPr>
                </a:tc>
                <a:tc>
                  <a:txBody>
                    <a:bodyPr/>
                    <a:lstStyle/>
                    <a:p>
                      <a:pPr algn="ctr"/>
                      <a:r>
                        <a:rPr lang="fr-FR" dirty="0" smtClean="0"/>
                        <a:t>INFORMATION</a:t>
                      </a:r>
                      <a:r>
                        <a:rPr lang="fr-FR" baseline="0" dirty="0" smtClean="0"/>
                        <a:t> ACTIONNAIRES</a:t>
                      </a:r>
                      <a:endParaRPr lang="fr-FR" dirty="0"/>
                    </a:p>
                  </a:txBody>
                  <a:tcPr/>
                </a:tc>
                <a:tc>
                  <a:txBody>
                    <a:bodyPr/>
                    <a:lstStyle/>
                    <a:p>
                      <a:pPr algn="ctr"/>
                      <a:r>
                        <a:rPr lang="fr-FR" dirty="0" smtClean="0"/>
                        <a:t>INTERETS</a:t>
                      </a:r>
                      <a:r>
                        <a:rPr lang="fr-FR" baseline="0" dirty="0" smtClean="0"/>
                        <a:t> DU PERSONNEL</a:t>
                      </a:r>
                      <a:endParaRPr lang="fr-FR" dirty="0"/>
                    </a:p>
                  </a:txBody>
                  <a:tcPr/>
                </a:tc>
              </a:tr>
            </a:tbl>
          </a:graphicData>
        </a:graphic>
      </p:graphicFrame>
      <p:sp>
        <p:nvSpPr>
          <p:cNvPr id="3" name="ZoneTexte 2"/>
          <p:cNvSpPr txBox="1"/>
          <p:nvPr/>
        </p:nvSpPr>
        <p:spPr>
          <a:xfrm>
            <a:off x="1692323" y="1023582"/>
            <a:ext cx="9800740" cy="6124754"/>
          </a:xfrm>
          <a:prstGeom prst="rect">
            <a:avLst/>
          </a:prstGeom>
          <a:noFill/>
        </p:spPr>
        <p:txBody>
          <a:bodyPr wrap="square" rtlCol="0">
            <a:spAutoFit/>
          </a:bodyPr>
          <a:lstStyle/>
          <a:p>
            <a:pPr algn="just"/>
            <a:r>
              <a:rPr lang="fr-FR" sz="2800" dirty="0" smtClean="0">
                <a:solidFill>
                  <a:srgbClr val="FF0000"/>
                </a:solidFill>
              </a:rPr>
              <a:t>Les administrateurs ne doivent pas (articles 19,22, 42,43,44,45</a:t>
            </a:r>
            <a:r>
              <a:rPr lang="fr-FR" sz="2800" dirty="0" smtClean="0">
                <a:solidFill>
                  <a:srgbClr val="FF0000"/>
                </a:solidFill>
              </a:rPr>
              <a:t>):</a:t>
            </a:r>
            <a:endParaRPr lang="fr-FR" sz="2800" dirty="0" smtClean="0">
              <a:solidFill>
                <a:srgbClr val="FF0000"/>
              </a:solidFill>
            </a:endParaRPr>
          </a:p>
          <a:p>
            <a:pPr algn="just"/>
            <a:r>
              <a:rPr lang="fr-FR" sz="2800" dirty="0" smtClean="0"/>
              <a:t>- Etre de personnes assumant de hautes fonctions politiques</a:t>
            </a:r>
          </a:p>
          <a:p>
            <a:pPr algn="just"/>
            <a:r>
              <a:rPr lang="fr-FR" sz="2800" dirty="0" smtClean="0"/>
              <a:t>- S’immiscer dans la gestion courante de l’établissement sauf les administrateurs exécutifs (ADG, ADGA, …)- interdiction de PDG</a:t>
            </a:r>
          </a:p>
          <a:p>
            <a:pPr algn="just"/>
            <a:r>
              <a:rPr lang="fr-FR" sz="2800" dirty="0" smtClean="0"/>
              <a:t>- Se mettre en conflit d’intérêts avec l’établissement (par exemple se faire consentir des crédits au-delà des limites règlementaires)</a:t>
            </a:r>
          </a:p>
          <a:p>
            <a:pPr algn="just"/>
            <a:r>
              <a:rPr lang="fr-FR" sz="2800" dirty="0" smtClean="0"/>
              <a:t>- Effectuer des transactions sur les titres de l’établissement, notamment à la veille de l’annonce des résultats financiers</a:t>
            </a:r>
          </a:p>
          <a:p>
            <a:pPr marL="342900" indent="-342900" algn="just">
              <a:buFontTx/>
              <a:buChar char="-"/>
            </a:pPr>
            <a:endParaRPr lang="fr-FR"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Espace réservé du contenu 4"/>
          <p:cNvGraphicFramePr>
            <a:graphicFrameLocks/>
          </p:cNvGraphicFramePr>
          <p:nvPr>
            <p:extLst>
              <p:ext uri="{D42A27DB-BD31-4B8C-83A1-F6EECF244321}">
                <p14:modId xmlns:p14="http://schemas.microsoft.com/office/powerpoint/2010/main" val="3151696959"/>
              </p:ext>
            </p:extLst>
          </p:nvPr>
        </p:nvGraphicFramePr>
        <p:xfrm>
          <a:off x="445413" y="17743"/>
          <a:ext cx="11100593" cy="640080"/>
        </p:xfrm>
        <a:graphic>
          <a:graphicData uri="http://schemas.openxmlformats.org/drawingml/2006/table">
            <a:tbl>
              <a:tblPr firstRow="1" bandRow="1">
                <a:tableStyleId>{5C22544A-7EE6-4342-B048-85BDC9FD1C3A}</a:tableStyleId>
              </a:tblPr>
              <a:tblGrid>
                <a:gridCol w="1497217"/>
                <a:gridCol w="1496606"/>
                <a:gridCol w="2292824"/>
                <a:gridCol w="1801504"/>
                <a:gridCol w="1828800"/>
                <a:gridCol w="2183642"/>
              </a:tblGrid>
              <a:tr h="370840">
                <a:tc>
                  <a:txBody>
                    <a:bodyPr/>
                    <a:lstStyle/>
                    <a:p>
                      <a:pPr algn="ctr"/>
                      <a:r>
                        <a:rPr lang="fr-FR" dirty="0" smtClean="0">
                          <a:solidFill>
                            <a:schemeClr val="bg1"/>
                          </a:solidFill>
                        </a:rPr>
                        <a:t>INTERET</a:t>
                      </a:r>
                      <a:r>
                        <a:rPr lang="fr-FR" baseline="0" dirty="0" smtClean="0">
                          <a:solidFill>
                            <a:schemeClr val="bg1"/>
                          </a:solidFill>
                        </a:rPr>
                        <a:t> DU GE</a:t>
                      </a:r>
                      <a:r>
                        <a:rPr lang="fr-FR" dirty="0" smtClean="0">
                          <a:solidFill>
                            <a:schemeClr val="bg1"/>
                          </a:solidFill>
                        </a:rPr>
                        <a:t> </a:t>
                      </a:r>
                      <a:endParaRPr lang="fr-FR" dirty="0">
                        <a:solidFill>
                          <a:schemeClr val="bg1"/>
                        </a:solidFill>
                      </a:endParaRPr>
                    </a:p>
                  </a:txBody>
                  <a:tcPr>
                    <a:solidFill>
                      <a:schemeClr val="accent1"/>
                    </a:solidFill>
                  </a:tcPr>
                </a:tc>
                <a:tc>
                  <a:txBody>
                    <a:bodyPr/>
                    <a:lstStyle/>
                    <a:p>
                      <a:pPr algn="ctr"/>
                      <a:r>
                        <a:rPr lang="fr-FR" dirty="0" smtClean="0"/>
                        <a:t>PRINCIPES DU GE</a:t>
                      </a:r>
                      <a:endParaRPr lang="fr-FR" dirty="0"/>
                    </a:p>
                  </a:txBody>
                  <a:tcPr/>
                </a:tc>
                <a:tc>
                  <a:txBody>
                    <a:bodyPr/>
                    <a:lstStyle/>
                    <a:p>
                      <a:pPr algn="ctr"/>
                      <a:r>
                        <a:rPr lang="fr-FR" dirty="0" smtClean="0">
                          <a:solidFill>
                            <a:schemeClr val="bg1"/>
                          </a:solidFill>
                        </a:rPr>
                        <a:t>ADMINISTRATEURS</a:t>
                      </a:r>
                      <a:endParaRPr lang="fr-FR" dirty="0">
                        <a:solidFill>
                          <a:schemeClr val="bg1"/>
                        </a:solidFill>
                      </a:endParaRPr>
                    </a:p>
                  </a:txBody>
                  <a:tcPr>
                    <a:solidFill>
                      <a:schemeClr val="accent2">
                        <a:lumMod val="75000"/>
                      </a:schemeClr>
                    </a:solidFill>
                  </a:tcPr>
                </a:tc>
                <a:tc>
                  <a:txBody>
                    <a:bodyPr/>
                    <a:lstStyle/>
                    <a:p>
                      <a:pPr algn="ctr"/>
                      <a:r>
                        <a:rPr lang="fr-FR" dirty="0" smtClean="0">
                          <a:solidFill>
                            <a:schemeClr val="tx1"/>
                          </a:solidFill>
                        </a:rPr>
                        <a:t>COMITES</a:t>
                      </a:r>
                      <a:r>
                        <a:rPr lang="fr-FR" baseline="0" dirty="0" smtClean="0">
                          <a:solidFill>
                            <a:schemeClr val="tx1"/>
                          </a:solidFill>
                        </a:rPr>
                        <a:t> SPECIALISES</a:t>
                      </a:r>
                      <a:endParaRPr lang="fr-FR" dirty="0">
                        <a:solidFill>
                          <a:schemeClr val="tx1"/>
                        </a:solidFill>
                      </a:endParaRPr>
                    </a:p>
                  </a:txBody>
                  <a:tcPr>
                    <a:solidFill>
                      <a:schemeClr val="bg1"/>
                    </a:solidFill>
                  </a:tcPr>
                </a:tc>
                <a:tc>
                  <a:txBody>
                    <a:bodyPr/>
                    <a:lstStyle/>
                    <a:p>
                      <a:pPr algn="ctr"/>
                      <a:r>
                        <a:rPr lang="fr-FR" baseline="0" dirty="0" smtClean="0"/>
                        <a:t>INFORMATION ACTIONNAIRES </a:t>
                      </a:r>
                      <a:endParaRPr lang="fr-FR" dirty="0"/>
                    </a:p>
                  </a:txBody>
                  <a:tcPr/>
                </a:tc>
                <a:tc>
                  <a:txBody>
                    <a:bodyPr/>
                    <a:lstStyle/>
                    <a:p>
                      <a:pPr algn="ctr"/>
                      <a:r>
                        <a:rPr lang="fr-FR" dirty="0" smtClean="0"/>
                        <a:t>PRECONISATIONS</a:t>
                      </a:r>
                      <a:endParaRPr lang="fr-FR" dirty="0"/>
                    </a:p>
                  </a:txBody>
                  <a:tcPr/>
                </a:tc>
              </a:tr>
            </a:tbl>
          </a:graphicData>
        </a:graphic>
      </p:graphicFrame>
      <p:sp>
        <p:nvSpPr>
          <p:cNvPr id="2" name="ZoneTexte 1"/>
          <p:cNvSpPr txBox="1"/>
          <p:nvPr/>
        </p:nvSpPr>
        <p:spPr>
          <a:xfrm>
            <a:off x="1008993" y="1166648"/>
            <a:ext cx="11183007" cy="5693866"/>
          </a:xfrm>
          <a:prstGeom prst="rect">
            <a:avLst/>
          </a:prstGeom>
          <a:noFill/>
        </p:spPr>
        <p:txBody>
          <a:bodyPr wrap="square" rtlCol="0">
            <a:spAutoFit/>
          </a:bodyPr>
          <a:lstStyle/>
          <a:p>
            <a:pPr algn="just"/>
            <a:r>
              <a:rPr lang="fr-FR" sz="2800" b="1" dirty="0" smtClean="0"/>
              <a:t> </a:t>
            </a:r>
            <a:r>
              <a:rPr lang="fr-FR" sz="2800" dirty="0">
                <a:solidFill>
                  <a:srgbClr val="FF0000"/>
                </a:solidFill>
              </a:rPr>
              <a:t>L</a:t>
            </a:r>
            <a:r>
              <a:rPr lang="fr-FR" sz="2800" dirty="0" smtClean="0">
                <a:solidFill>
                  <a:srgbClr val="FF0000"/>
                </a:solidFill>
              </a:rPr>
              <a:t>es </a:t>
            </a:r>
            <a:r>
              <a:rPr lang="fr-FR" sz="2800" dirty="0">
                <a:solidFill>
                  <a:srgbClr val="FF0000"/>
                </a:solidFill>
              </a:rPr>
              <a:t>comités spécialisés du Conseil d’administration ou préconseils officiels facilitant </a:t>
            </a:r>
            <a:r>
              <a:rPr lang="fr-FR" sz="2800" dirty="0" smtClean="0">
                <a:solidFill>
                  <a:srgbClr val="FF0000"/>
                </a:solidFill>
              </a:rPr>
              <a:t>la réflexion et la </a:t>
            </a:r>
            <a:r>
              <a:rPr lang="fr-FR" sz="2800" dirty="0">
                <a:solidFill>
                  <a:srgbClr val="FF0000"/>
                </a:solidFill>
              </a:rPr>
              <a:t>prise de décisions par le Conseil </a:t>
            </a:r>
            <a:r>
              <a:rPr lang="fr-FR" sz="2800" dirty="0" smtClean="0">
                <a:solidFill>
                  <a:srgbClr val="FF0000"/>
                </a:solidFill>
              </a:rPr>
              <a:t>lui-même </a:t>
            </a:r>
            <a:r>
              <a:rPr lang="fr-FR" sz="2800" dirty="0" smtClean="0"/>
              <a:t>: des engagements (crédit), </a:t>
            </a:r>
            <a:r>
              <a:rPr lang="fr-FR" sz="2800" dirty="0"/>
              <a:t>de GE, d’audit et de risques, de </a:t>
            </a:r>
            <a:r>
              <a:rPr lang="fr-FR" sz="2800" dirty="0" smtClean="0"/>
              <a:t>rémunération</a:t>
            </a:r>
          </a:p>
          <a:p>
            <a:pPr algn="just"/>
            <a:r>
              <a:rPr lang="fr-FR" sz="2800" dirty="0" smtClean="0"/>
              <a:t>Le comité d’audit et de risques s’assure de la fiabilité et de la clarté des informations financières, veille à la qualité de l’audit et contrôle internes et à la maitrise des risques. Il s’assure du suivi les recommandations du CAC, du MINFI de la COBAC</a:t>
            </a:r>
          </a:p>
          <a:p>
            <a:pPr algn="just"/>
            <a:r>
              <a:rPr lang="fr-FR" sz="2800" dirty="0" smtClean="0"/>
              <a:t>Le comité des engagements veille à la maitrise du risque de crédit</a:t>
            </a:r>
          </a:p>
          <a:p>
            <a:pPr algn="just"/>
            <a:r>
              <a:rPr lang="fr-FR" sz="2800" dirty="0" smtClean="0"/>
              <a:t>Le comité de gouvernance d’entreprise s’occupe de la stratégie, de la prévention et de la gestion des conflits d’intérêts, du suivi et de l’évaluation du code d’éthique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4"/>
          <p:cNvGraphicFramePr>
            <a:graphicFrameLocks/>
          </p:cNvGraphicFramePr>
          <p:nvPr>
            <p:extLst>
              <p:ext uri="{D42A27DB-BD31-4B8C-83A1-F6EECF244321}">
                <p14:modId xmlns:p14="http://schemas.microsoft.com/office/powerpoint/2010/main" val="4143224545"/>
              </p:ext>
            </p:extLst>
          </p:nvPr>
        </p:nvGraphicFramePr>
        <p:xfrm>
          <a:off x="445413" y="17743"/>
          <a:ext cx="11100593" cy="640080"/>
        </p:xfrm>
        <a:graphic>
          <a:graphicData uri="http://schemas.openxmlformats.org/drawingml/2006/table">
            <a:tbl>
              <a:tblPr firstRow="1" bandRow="1">
                <a:tableStyleId>{5C22544A-7EE6-4342-B048-85BDC9FD1C3A}</a:tableStyleId>
              </a:tblPr>
              <a:tblGrid>
                <a:gridCol w="1497217"/>
                <a:gridCol w="1496606"/>
                <a:gridCol w="2238233"/>
                <a:gridCol w="1637731"/>
                <a:gridCol w="2101755"/>
                <a:gridCol w="2129051"/>
              </a:tblGrid>
              <a:tr h="370840">
                <a:tc>
                  <a:txBody>
                    <a:bodyPr/>
                    <a:lstStyle/>
                    <a:p>
                      <a:pPr algn="ctr"/>
                      <a:r>
                        <a:rPr lang="fr-FR" dirty="0" smtClean="0">
                          <a:solidFill>
                            <a:schemeClr val="bg1"/>
                          </a:solidFill>
                        </a:rPr>
                        <a:t>INTERET</a:t>
                      </a:r>
                      <a:r>
                        <a:rPr lang="fr-FR" baseline="0" dirty="0" smtClean="0">
                          <a:solidFill>
                            <a:schemeClr val="bg1"/>
                          </a:solidFill>
                        </a:rPr>
                        <a:t> DU GE</a:t>
                      </a:r>
                      <a:r>
                        <a:rPr lang="fr-FR" dirty="0" smtClean="0">
                          <a:solidFill>
                            <a:schemeClr val="bg1"/>
                          </a:solidFill>
                        </a:rPr>
                        <a:t> </a:t>
                      </a:r>
                      <a:endParaRPr lang="fr-FR" dirty="0">
                        <a:solidFill>
                          <a:schemeClr val="bg1"/>
                        </a:solidFill>
                      </a:endParaRPr>
                    </a:p>
                  </a:txBody>
                  <a:tcPr>
                    <a:solidFill>
                      <a:schemeClr val="accent1"/>
                    </a:solidFill>
                  </a:tcPr>
                </a:tc>
                <a:tc>
                  <a:txBody>
                    <a:bodyPr/>
                    <a:lstStyle/>
                    <a:p>
                      <a:pPr algn="ctr"/>
                      <a:r>
                        <a:rPr lang="fr-FR" dirty="0" smtClean="0"/>
                        <a:t>PRINCIPES</a:t>
                      </a:r>
                      <a:r>
                        <a:rPr lang="fr-FR" baseline="0" dirty="0" smtClean="0"/>
                        <a:t> DU GE</a:t>
                      </a:r>
                      <a:endParaRPr lang="fr-FR" dirty="0"/>
                    </a:p>
                  </a:txBody>
                  <a:tcPr/>
                </a:tc>
                <a:tc>
                  <a:txBody>
                    <a:bodyPr/>
                    <a:lstStyle/>
                    <a:p>
                      <a:pPr algn="ctr"/>
                      <a:r>
                        <a:rPr lang="fr-FR" baseline="0" dirty="0" smtClean="0"/>
                        <a:t>ADMINISTRATEURS</a:t>
                      </a:r>
                      <a:endParaRPr lang="fr-FR" dirty="0"/>
                    </a:p>
                  </a:txBody>
                  <a:tcPr/>
                </a:tc>
                <a:tc>
                  <a:txBody>
                    <a:bodyPr/>
                    <a:lstStyle/>
                    <a:p>
                      <a:pPr algn="ctr"/>
                      <a:r>
                        <a:rPr lang="fr-FR" dirty="0" smtClean="0">
                          <a:solidFill>
                            <a:schemeClr val="tx1"/>
                          </a:solidFill>
                        </a:rPr>
                        <a:t>COMITES</a:t>
                      </a:r>
                      <a:r>
                        <a:rPr lang="fr-FR" baseline="0" dirty="0" smtClean="0">
                          <a:solidFill>
                            <a:schemeClr val="tx1"/>
                          </a:solidFill>
                        </a:rPr>
                        <a:t> SPECIALISES</a:t>
                      </a:r>
                      <a:endParaRPr lang="fr-FR" dirty="0">
                        <a:solidFill>
                          <a:schemeClr val="tx1"/>
                        </a:solidFill>
                      </a:endParaRPr>
                    </a:p>
                  </a:txBody>
                  <a:tcPr>
                    <a:solidFill>
                      <a:schemeClr val="bg1"/>
                    </a:solidFill>
                  </a:tcPr>
                </a:tc>
                <a:tc>
                  <a:txBody>
                    <a:bodyPr/>
                    <a:lstStyle/>
                    <a:p>
                      <a:pPr algn="ctr"/>
                      <a:r>
                        <a:rPr lang="fr-FR" baseline="0" dirty="0" smtClean="0"/>
                        <a:t>INFORMATION ACTIONNAIRES </a:t>
                      </a:r>
                      <a:endParaRPr lang="fr-FR" dirty="0"/>
                    </a:p>
                  </a:txBody>
                  <a:tcPr/>
                </a:tc>
                <a:tc>
                  <a:txBody>
                    <a:bodyPr/>
                    <a:lstStyle/>
                    <a:p>
                      <a:pPr algn="ctr"/>
                      <a:r>
                        <a:rPr lang="fr-FR" dirty="0" smtClean="0"/>
                        <a:t>INTERETS</a:t>
                      </a:r>
                      <a:r>
                        <a:rPr lang="fr-FR" baseline="0" dirty="0" smtClean="0"/>
                        <a:t> DU PERSONNEL</a:t>
                      </a:r>
                      <a:endParaRPr lang="fr-FR" dirty="0"/>
                    </a:p>
                  </a:txBody>
                  <a:tcPr/>
                </a:tc>
              </a:tr>
            </a:tbl>
          </a:graphicData>
        </a:graphic>
      </p:graphicFrame>
      <p:sp>
        <p:nvSpPr>
          <p:cNvPr id="3" name="ZoneTexte 2"/>
          <p:cNvSpPr txBox="1"/>
          <p:nvPr/>
        </p:nvSpPr>
        <p:spPr>
          <a:xfrm>
            <a:off x="2144110" y="1040524"/>
            <a:ext cx="9743090" cy="3108543"/>
          </a:xfrm>
          <a:prstGeom prst="rect">
            <a:avLst/>
          </a:prstGeom>
          <a:noFill/>
        </p:spPr>
        <p:txBody>
          <a:bodyPr wrap="square" rtlCol="0">
            <a:spAutoFit/>
          </a:bodyPr>
          <a:lstStyle/>
          <a:p>
            <a:pPr algn="just"/>
            <a:r>
              <a:rPr lang="fr-FR" sz="2800" dirty="0" smtClean="0">
                <a:solidFill>
                  <a:srgbClr val="FF0000"/>
                </a:solidFill>
              </a:rPr>
              <a:t>Le comité de rémunération est chargé de faire des recommandations au conseil d’administration sur la rémunération</a:t>
            </a:r>
            <a:r>
              <a:rPr lang="fr-FR" sz="2800" dirty="0" smtClean="0"/>
              <a:t> de la direction générale et des administrateurs. Les rémunérations sont fonction de la taille, de la situation financière et surtout du résultat net l’établissement. Elles devraient être semi-variables, la partie variable étant indexée sur le résultat net</a:t>
            </a:r>
          </a:p>
        </p:txBody>
      </p:sp>
    </p:spTree>
    <p:extLst>
      <p:ext uri="{BB962C8B-B14F-4D97-AF65-F5344CB8AC3E}">
        <p14:creationId xmlns:p14="http://schemas.microsoft.com/office/powerpoint/2010/main" val="3613630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3213</TotalTime>
  <Words>1057</Words>
  <Application>Microsoft Office PowerPoint</Application>
  <PresentationFormat>Grand écran</PresentationFormat>
  <Paragraphs>119</Paragraphs>
  <Slides>12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Century Gothic</vt:lpstr>
      <vt:lpstr>Wingdings</vt:lpstr>
      <vt:lpstr>Wingdings 3</vt:lpstr>
      <vt:lpstr>Brin</vt:lpstr>
      <vt:lpstr>PRESENTATION DU Dr ESSIMI NGONO  Paul COMMISSAIRE AUX COMPTES YAOUNDE le 26 JUIN 2018                                                                                     </vt:lpstr>
      <vt:lpstr>Plan de Présentation</vt:lpstr>
      <vt:lpstr>INTERET DU GOUVERNEMENT D’ENTREPRISE DANS LES EMF</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DE PRESENTATION DE NOTRE TRAVAIL DE RECHERCHE Dakar 25/10/2015</dc:title>
  <dc:creator>Paul ESSIMI</dc:creator>
  <cp:lastModifiedBy>Paul ESSIMI</cp:lastModifiedBy>
  <cp:revision>310</cp:revision>
  <dcterms:created xsi:type="dcterms:W3CDTF">2015-10-24T14:21:07Z</dcterms:created>
  <dcterms:modified xsi:type="dcterms:W3CDTF">2018-06-19T21:22:16Z</dcterms:modified>
</cp:coreProperties>
</file>